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4" r:id="rId2"/>
    <p:sldId id="284" r:id="rId3"/>
    <p:sldId id="296" r:id="rId4"/>
    <p:sldId id="285" r:id="rId5"/>
    <p:sldId id="295" r:id="rId6"/>
    <p:sldId id="289" r:id="rId7"/>
    <p:sldId id="258" r:id="rId8"/>
    <p:sldId id="290" r:id="rId9"/>
    <p:sldId id="300" r:id="rId10"/>
    <p:sldId id="297" r:id="rId11"/>
    <p:sldId id="298" r:id="rId12"/>
    <p:sldId id="29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561" autoAdjust="0"/>
  </p:normalViewPr>
  <p:slideViewPr>
    <p:cSldViewPr>
      <p:cViewPr>
        <p:scale>
          <a:sx n="100" d="100"/>
          <a:sy n="100" d="100"/>
        </p:scale>
        <p:origin x="-122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AD870-4656-4D31-BE6E-47731D12CA8F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F8373-D2E2-4BA5-A70A-403F611354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315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BF8373-D2E2-4BA5-A70A-403F611354D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095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2EEFD-BDD8-4C9B-8E56-E0BE00A2CF5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370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AB3D-17A1-4659-B6E2-203EF8EFC4CE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35B6-DC2B-472F-A65B-4BEE0284C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047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AB3D-17A1-4659-B6E2-203EF8EFC4CE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35B6-DC2B-472F-A65B-4BEE0284C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16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AB3D-17A1-4659-B6E2-203EF8EFC4CE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35B6-DC2B-472F-A65B-4BEE0284C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5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AB3D-17A1-4659-B6E2-203EF8EFC4CE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35B6-DC2B-472F-A65B-4BEE0284C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10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AB3D-17A1-4659-B6E2-203EF8EFC4CE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35B6-DC2B-472F-A65B-4BEE0284C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45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AB3D-17A1-4659-B6E2-203EF8EFC4CE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35B6-DC2B-472F-A65B-4BEE0284C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48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AB3D-17A1-4659-B6E2-203EF8EFC4CE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35B6-DC2B-472F-A65B-4BEE0284C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AB3D-17A1-4659-B6E2-203EF8EFC4CE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35B6-DC2B-472F-A65B-4BEE0284C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17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AB3D-17A1-4659-B6E2-203EF8EFC4CE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35B6-DC2B-472F-A65B-4BEE0284C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985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AB3D-17A1-4659-B6E2-203EF8EFC4CE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35B6-DC2B-472F-A65B-4BEE0284C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81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7AB3D-17A1-4659-B6E2-203EF8EFC4CE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935B6-DC2B-472F-A65B-4BEE0284CD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64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7AB3D-17A1-4659-B6E2-203EF8EFC4CE}" type="datetimeFigureOut">
              <a:rPr lang="ru-RU" smtClean="0"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935B6-DC2B-472F-A65B-4BEE0284CD0E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11" descr="C:\Users\k.stukalina\AppData\Local\Microsoft\Windows\Temporary Internet Files\Content.Outlook\X8KWYH11\4.jpg"/>
          <p:cNvPicPr>
            <a:picLocks noChangeAspect="1" noChangeArrowheads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20" y="0"/>
            <a:ext cx="915511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05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30.jpeg"/><Relationship Id="rId7" Type="http://schemas.openxmlformats.org/officeDocument/2006/relationships/image" Target="../media/image34.png"/><Relationship Id="rId12" Type="http://schemas.openxmlformats.org/officeDocument/2006/relationships/image" Target="../media/image6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11" Type="http://schemas.openxmlformats.org/officeDocument/2006/relationships/image" Target="../media/image5.png"/><Relationship Id="rId5" Type="http://schemas.openxmlformats.org/officeDocument/2006/relationships/image" Target="../media/image32.jpeg"/><Relationship Id="rId10" Type="http://schemas.openxmlformats.org/officeDocument/2006/relationships/image" Target="../media/image4.png"/><Relationship Id="rId4" Type="http://schemas.openxmlformats.org/officeDocument/2006/relationships/image" Target="../media/image31.png"/><Relationship Id="rId9" Type="http://schemas.openxmlformats.org/officeDocument/2006/relationships/image" Target="../media/image36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eg"/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12" Type="http://schemas.openxmlformats.org/officeDocument/2006/relationships/image" Target="../media/image6.pn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11" Type="http://schemas.openxmlformats.org/officeDocument/2006/relationships/image" Target="../media/image5.png"/><Relationship Id="rId5" Type="http://schemas.openxmlformats.org/officeDocument/2006/relationships/image" Target="../media/image40.jpeg"/><Relationship Id="rId10" Type="http://schemas.openxmlformats.org/officeDocument/2006/relationships/image" Target="../media/image4.png"/><Relationship Id="rId4" Type="http://schemas.openxmlformats.org/officeDocument/2006/relationships/image" Target="../media/image39.png"/><Relationship Id="rId9" Type="http://schemas.openxmlformats.org/officeDocument/2006/relationships/image" Target="../media/image44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46.jpe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image" Target="../media/image6.png"/><Relationship Id="rId4" Type="http://schemas.openxmlformats.org/officeDocument/2006/relationships/image" Target="../media/image47.jpe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0.jpeg"/><Relationship Id="rId7" Type="http://schemas.openxmlformats.org/officeDocument/2006/relationships/image" Target="../media/image5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2.jpeg"/><Relationship Id="rId4" Type="http://schemas.openxmlformats.org/officeDocument/2006/relationships/image" Target="../media/image21.jpeg"/><Relationship Id="rId9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039" y="116632"/>
            <a:ext cx="9144000" cy="646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839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28800" y="1176063"/>
            <a:ext cx="782664" cy="98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35896" y="1157283"/>
            <a:ext cx="489654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/>
              <a:t>Состав</a:t>
            </a:r>
            <a:r>
              <a:rPr lang="ru-RU" sz="1050" dirty="0"/>
              <a:t>: </a:t>
            </a:r>
            <a:endParaRPr lang="ru-RU" sz="1050" dirty="0" smtClean="0"/>
          </a:p>
          <a:p>
            <a:r>
              <a:rPr lang="ru-RU" sz="1050" dirty="0" err="1" smtClean="0"/>
              <a:t>Сульфанол</a:t>
            </a:r>
            <a:r>
              <a:rPr lang="ru-RU" sz="1050" dirty="0" smtClean="0"/>
              <a:t>, </a:t>
            </a:r>
            <a:r>
              <a:rPr lang="ru-RU" sz="1050" dirty="0" err="1" smtClean="0"/>
              <a:t>перкарбонат</a:t>
            </a:r>
            <a:r>
              <a:rPr lang="ru-RU" sz="1050" dirty="0" smtClean="0"/>
              <a:t> натрия, сульфат натрия, </a:t>
            </a:r>
            <a:r>
              <a:rPr lang="ru-RU" sz="1050" dirty="0" err="1" smtClean="0"/>
              <a:t>триполифосфот</a:t>
            </a:r>
            <a:r>
              <a:rPr lang="ru-RU" sz="1050" dirty="0" smtClean="0"/>
              <a:t> ,</a:t>
            </a:r>
            <a:r>
              <a:rPr lang="ru-RU" sz="1050" dirty="0"/>
              <a:t> </a:t>
            </a:r>
            <a:r>
              <a:rPr lang="ru-RU" sz="1050" dirty="0" smtClean="0"/>
              <a:t>специальные </a:t>
            </a:r>
            <a:r>
              <a:rPr lang="ru-RU" sz="1050" dirty="0"/>
              <a:t>добавки</a:t>
            </a:r>
            <a:r>
              <a:rPr lang="ru-RU" sz="1050" dirty="0" smtClean="0"/>
              <a:t>.</a:t>
            </a:r>
          </a:p>
          <a:p>
            <a:r>
              <a:rPr lang="ru-RU" sz="1050" dirty="0" smtClean="0"/>
              <a:t>  Эффективная, но агрессивная (с потенциалом повреждения ткани) формула. </a:t>
            </a:r>
            <a:r>
              <a:rPr lang="ru-RU" sz="1050" dirty="0" err="1" smtClean="0"/>
              <a:t>Сульфанол</a:t>
            </a:r>
            <a:r>
              <a:rPr lang="ru-RU" sz="1050" dirty="0" smtClean="0"/>
              <a:t> - устаревший </a:t>
            </a:r>
            <a:r>
              <a:rPr lang="ru-RU" sz="1050" dirty="0"/>
              <a:t>компонент, неочищенный с примесями  ПАВ (агрессивный), </a:t>
            </a:r>
            <a:r>
              <a:rPr lang="ru-RU" sz="1050" dirty="0" err="1" smtClean="0"/>
              <a:t>триполифосфот</a:t>
            </a:r>
            <a:r>
              <a:rPr lang="ru-RU" sz="1050" dirty="0" smtClean="0"/>
              <a:t> – ФОСФАТ.</a:t>
            </a:r>
            <a:endParaRPr lang="ru-RU" sz="105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27584" y="344850"/>
            <a:ext cx="8238260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800" b="1" cap="all">
                <a:ln w="9000" cmpd="sng">
                  <a:noFill/>
                  <a:prstDash val="solid"/>
                </a:ln>
                <a:solidFill>
                  <a:srgbClr val="9278D1"/>
                </a:soli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r>
              <a:rPr lang="ru-RU" sz="2000" dirty="0" smtClean="0"/>
              <a:t>Конкурентное окружение. </a:t>
            </a:r>
          </a:p>
          <a:p>
            <a:r>
              <a:rPr lang="ru-RU" sz="2000" dirty="0" smtClean="0"/>
              <a:t>Сравнение составов</a:t>
            </a:r>
            <a:endParaRPr lang="ru-RU" sz="2000" dirty="0"/>
          </a:p>
        </p:txBody>
      </p:sp>
      <p:pic>
        <p:nvPicPr>
          <p:cNvPr id="14" name="Picture 2" descr="http://ozon-st.cdn.ngenix.net/multimedia/audio_cd_covers/101220965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73" y="3873988"/>
            <a:ext cx="793531" cy="106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5549872" y="3793537"/>
            <a:ext cx="32706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Пятновыводитель детский </a:t>
            </a:r>
            <a:r>
              <a:rPr lang="en-US" sz="1000" dirty="0" smtClean="0"/>
              <a:t>“</a:t>
            </a:r>
            <a:r>
              <a:rPr lang="ru-RU" sz="1000" dirty="0" smtClean="0"/>
              <a:t>Умка</a:t>
            </a:r>
            <a:r>
              <a:rPr lang="en-US" sz="1000" dirty="0" smtClean="0"/>
              <a:t>”</a:t>
            </a:r>
            <a:endParaRPr lang="ru-RU" sz="1000" dirty="0" smtClean="0"/>
          </a:p>
          <a:p>
            <a:r>
              <a:rPr lang="ru-RU" sz="1000" dirty="0" smtClean="0"/>
              <a:t>Состав</a:t>
            </a:r>
            <a:r>
              <a:rPr lang="ru-RU" sz="1000" dirty="0"/>
              <a:t>: кислородсодержащий отбеливатель (более 15</a:t>
            </a:r>
            <a:r>
              <a:rPr lang="ru-RU" sz="1000" dirty="0" smtClean="0"/>
              <a:t>%),</a:t>
            </a:r>
            <a:r>
              <a:rPr lang="en-US" sz="1000" dirty="0" smtClean="0"/>
              <a:t> </a:t>
            </a:r>
            <a:r>
              <a:rPr lang="ru-RU" sz="1000" dirty="0" smtClean="0"/>
              <a:t>сульфат </a:t>
            </a:r>
            <a:r>
              <a:rPr lang="ru-RU" sz="1000" dirty="0"/>
              <a:t>натрия (более 15</a:t>
            </a:r>
            <a:r>
              <a:rPr lang="ru-RU" sz="1000" dirty="0" smtClean="0"/>
              <a:t>%), силикат </a:t>
            </a:r>
            <a:r>
              <a:rPr lang="ru-RU" sz="1000" dirty="0"/>
              <a:t>натрия (5-15</a:t>
            </a:r>
            <a:r>
              <a:rPr lang="ru-RU" sz="1000" dirty="0" smtClean="0"/>
              <a:t>%), менее </a:t>
            </a:r>
            <a:r>
              <a:rPr lang="ru-RU" sz="1000" dirty="0"/>
              <a:t>5% мыло, оптический отбеливатель, отдушка, ингибитор переноса красителя. </a:t>
            </a:r>
            <a:endParaRPr lang="en-US" sz="1000" dirty="0" smtClean="0"/>
          </a:p>
          <a:p>
            <a:r>
              <a:rPr lang="ru-RU" sz="1000" dirty="0" smtClean="0"/>
              <a:t>  Эффективная, но небезопасная формула. Силикат натрия – пылящий компонент, может вызвать аллергию</a:t>
            </a:r>
            <a:endParaRPr lang="ru-RU" sz="1000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998" y="5226455"/>
            <a:ext cx="845045" cy="103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286397" y="4990922"/>
            <a:ext cx="309634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Пятновыводитель Ушастый нянь</a:t>
            </a:r>
          </a:p>
          <a:p>
            <a:r>
              <a:rPr lang="ru-RU" sz="1000" dirty="0" smtClean="0"/>
              <a:t>Состав</a:t>
            </a:r>
            <a:r>
              <a:rPr lang="ru-RU" sz="1000" dirty="0"/>
              <a:t>: кислородосодержащий отбеливатель (&gt;30%), сульфаты (15 - 30</a:t>
            </a:r>
            <a:r>
              <a:rPr lang="ru-RU" sz="1000" dirty="0" smtClean="0"/>
              <a:t>%), АПАВ </a:t>
            </a:r>
            <a:r>
              <a:rPr lang="ru-RU" sz="1000" dirty="0"/>
              <a:t>(5 - 15%), НПАВ (&lt;5%), </a:t>
            </a:r>
            <a:r>
              <a:rPr lang="ru-RU" sz="1000" u="sng" dirty="0">
                <a:solidFill>
                  <a:srgbClr val="FF0000"/>
                </a:solidFill>
              </a:rPr>
              <a:t>фосфаты (&lt;5%</a:t>
            </a:r>
            <a:r>
              <a:rPr lang="ru-RU" sz="1000" dirty="0"/>
              <a:t>), карбонаты (5 - 15%), </a:t>
            </a:r>
            <a:r>
              <a:rPr lang="ru-RU" sz="1000" dirty="0" smtClean="0"/>
              <a:t>силикаты (</a:t>
            </a:r>
            <a:r>
              <a:rPr lang="ru-RU" sz="1000" dirty="0"/>
              <a:t>5 - 15%), </a:t>
            </a:r>
            <a:r>
              <a:rPr lang="ru-RU" sz="1000" dirty="0" err="1"/>
              <a:t>поликарбоксилаты</a:t>
            </a:r>
            <a:r>
              <a:rPr lang="ru-RU" sz="1000" dirty="0"/>
              <a:t> (&lt;5%), </a:t>
            </a:r>
            <a:r>
              <a:rPr lang="ru-RU" sz="1000" dirty="0" err="1"/>
              <a:t>фосфонаты</a:t>
            </a:r>
            <a:r>
              <a:rPr lang="ru-RU" sz="1000" dirty="0"/>
              <a:t> (&lt;5%), энзимы, </a:t>
            </a:r>
            <a:r>
              <a:rPr lang="ru-RU" sz="1000" dirty="0" smtClean="0"/>
              <a:t>оптический отбеливатель</a:t>
            </a:r>
            <a:r>
              <a:rPr lang="ru-RU" sz="1000" dirty="0"/>
              <a:t>, отдушка</a:t>
            </a:r>
            <a:r>
              <a:rPr lang="ru-RU" sz="1000" dirty="0" smtClean="0"/>
              <a:t>.</a:t>
            </a:r>
          </a:p>
          <a:p>
            <a:r>
              <a:rPr lang="ru-RU" sz="1000" dirty="0" smtClean="0"/>
              <a:t>    Формула </a:t>
            </a:r>
            <a:r>
              <a:rPr lang="ru-RU" sz="1000" dirty="0"/>
              <a:t>порошка с активной функцией </a:t>
            </a:r>
            <a:r>
              <a:rPr lang="ru-RU" sz="1000" dirty="0" err="1"/>
              <a:t>пятновыведения</a:t>
            </a:r>
            <a:r>
              <a:rPr lang="ru-RU" sz="1000" dirty="0"/>
              <a:t> за счет большого </a:t>
            </a:r>
            <a:r>
              <a:rPr lang="ru-RU" sz="1000" dirty="0" smtClean="0"/>
              <a:t>количества </a:t>
            </a:r>
            <a:r>
              <a:rPr lang="ru-RU" sz="1000" dirty="0"/>
              <a:t>отбеливателя и ФОСФАТОВ.</a:t>
            </a:r>
          </a:p>
          <a:p>
            <a:endParaRPr lang="ru-RU" sz="1000" dirty="0"/>
          </a:p>
        </p:txBody>
      </p:sp>
      <p:pic>
        <p:nvPicPr>
          <p:cNvPr id="19" name="Picture 2" descr="http://ozon-st.cdn.ngenix.net/multimedia/audio_cd_covers/1011445693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8422" y="5187134"/>
            <a:ext cx="721093" cy="107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5541229" y="5069902"/>
            <a:ext cx="33289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Пятновыводитель для детского белья "</a:t>
            </a:r>
            <a:r>
              <a:rPr lang="ru-RU" sz="1000" dirty="0" err="1"/>
              <a:t>BabySpeci</a:t>
            </a:r>
            <a:r>
              <a:rPr lang="ru-RU" sz="1000" dirty="0" smtClean="0"/>
              <a:t>"</a:t>
            </a:r>
            <a:endParaRPr lang="en-US" sz="1000" dirty="0"/>
          </a:p>
          <a:p>
            <a:r>
              <a:rPr lang="ru-RU" sz="1000" dirty="0"/>
              <a:t>Состав: более 30% отбеливатель на кислородной основе; менее 5% </a:t>
            </a:r>
            <a:r>
              <a:rPr lang="ru-RU" sz="1000" dirty="0" err="1"/>
              <a:t>неионные</a:t>
            </a:r>
            <a:r>
              <a:rPr lang="ru-RU" sz="1000" dirty="0"/>
              <a:t> ПАВ; активатор отбеливателя (TAED), энзимы (амилаза, протеаза, липаза, </a:t>
            </a:r>
            <a:r>
              <a:rPr lang="ru-RU" sz="1000" dirty="0" err="1"/>
              <a:t>целлюлаза</a:t>
            </a:r>
            <a:r>
              <a:rPr lang="ru-RU" sz="1000" dirty="0"/>
              <a:t>). </a:t>
            </a:r>
          </a:p>
          <a:p>
            <a:r>
              <a:rPr lang="ru-RU" sz="1000" dirty="0"/>
              <a:t>Вес: 500 г. </a:t>
            </a:r>
          </a:p>
          <a:p>
            <a:r>
              <a:rPr lang="ru-RU" sz="1000" dirty="0" smtClean="0"/>
              <a:t>  Энзимы </a:t>
            </a:r>
            <a:r>
              <a:rPr lang="ru-RU" sz="1000" dirty="0"/>
              <a:t>– </a:t>
            </a:r>
            <a:r>
              <a:rPr lang="ru-RU" sz="1000" dirty="0" smtClean="0"/>
              <a:t>расщепляют белковые</a:t>
            </a:r>
            <a:r>
              <a:rPr lang="ru-RU" sz="1000" dirty="0"/>
              <a:t>, углеводные, жировые </a:t>
            </a:r>
            <a:r>
              <a:rPr lang="ru-RU" sz="1000" dirty="0" smtClean="0"/>
              <a:t>загрязнения</a:t>
            </a:r>
            <a:r>
              <a:rPr lang="ru-RU" sz="1000" dirty="0"/>
              <a:t>.</a:t>
            </a:r>
          </a:p>
          <a:p>
            <a:r>
              <a:rPr lang="ru-RU" sz="1000" dirty="0" smtClean="0"/>
              <a:t>Хорошая, эффективная формула пятновыводителя</a:t>
            </a:r>
            <a:endParaRPr lang="ru-RU" sz="1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270899" y="2407098"/>
            <a:ext cx="30977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Vanish </a:t>
            </a:r>
            <a:r>
              <a:rPr lang="en-US" sz="1000" dirty="0"/>
              <a:t>Gold </a:t>
            </a:r>
            <a:r>
              <a:rPr lang="en-US" sz="1000" dirty="0" err="1"/>
              <a:t>Oxi</a:t>
            </a:r>
            <a:r>
              <a:rPr lang="en-US" sz="1000" dirty="0"/>
              <a:t> </a:t>
            </a:r>
            <a:r>
              <a:rPr lang="en-US" sz="1000" dirty="0" smtClean="0"/>
              <a:t>Action</a:t>
            </a:r>
            <a:endParaRPr lang="ru-RU" sz="1000" dirty="0" smtClean="0"/>
          </a:p>
          <a:p>
            <a:r>
              <a:rPr lang="ru-RU" sz="1000" dirty="0" smtClean="0"/>
              <a:t>Состав</a:t>
            </a:r>
            <a:r>
              <a:rPr lang="ru-RU" sz="1000" dirty="0"/>
              <a:t>: 30% и более: кислородосодержащий отбеливатель, менее 5</a:t>
            </a:r>
            <a:r>
              <a:rPr lang="ru-RU" sz="1000" dirty="0" smtClean="0"/>
              <a:t>% неионогенные </a:t>
            </a:r>
            <a:r>
              <a:rPr lang="ru-RU" sz="1000" dirty="0"/>
              <a:t>и анионные ПАВ, цеолиты, энзимы, </a:t>
            </a:r>
            <a:r>
              <a:rPr lang="ru-RU" sz="1000" dirty="0" err="1"/>
              <a:t>ароматизатор</a:t>
            </a:r>
            <a:r>
              <a:rPr lang="ru-RU" sz="1000" dirty="0"/>
              <a:t>.</a:t>
            </a: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>  Схожий принцип действия – комплекс </a:t>
            </a:r>
            <a:r>
              <a:rPr lang="ru-RU" sz="1000" dirty="0" err="1" smtClean="0"/>
              <a:t>кислородосодерж</a:t>
            </a:r>
            <a:r>
              <a:rPr lang="ru-RU" sz="1000" dirty="0" smtClean="0"/>
              <a:t> отбеливателя и ПАВ. Дополнительное усиление –цеолиты (смягчение воды) и энзимы (расщепляют природные загрязнения).</a:t>
            </a:r>
            <a:endParaRPr lang="ru-RU" sz="1000" dirty="0"/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998" y="2569856"/>
            <a:ext cx="882033" cy="100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622661" y="1176063"/>
            <a:ext cx="809581" cy="102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28105" y="2464938"/>
            <a:ext cx="848970" cy="1158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5634850" y="2382640"/>
            <a:ext cx="3013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БОС</a:t>
            </a:r>
          </a:p>
          <a:p>
            <a:r>
              <a:rPr lang="ru-RU" sz="1000" dirty="0" smtClean="0"/>
              <a:t>Состав: </a:t>
            </a:r>
            <a:r>
              <a:rPr lang="en-US" sz="1000" dirty="0" smtClean="0"/>
              <a:t>&lt;</a:t>
            </a:r>
            <a:r>
              <a:rPr lang="ru-RU" sz="1000" dirty="0" smtClean="0"/>
              <a:t>5%</a:t>
            </a:r>
            <a:r>
              <a:rPr lang="en-US" sz="1000" dirty="0" smtClean="0"/>
              <a:t> </a:t>
            </a:r>
            <a:r>
              <a:rPr lang="ru-RU" sz="1000" dirty="0" smtClean="0"/>
              <a:t>фосфаты, неионогенные ПАВ, силикат натрия, </a:t>
            </a:r>
            <a:r>
              <a:rPr lang="ru-RU" sz="1000" dirty="0" err="1" smtClean="0"/>
              <a:t>поликарбоксилаты</a:t>
            </a:r>
            <a:r>
              <a:rPr lang="ru-RU" sz="1000" dirty="0" smtClean="0"/>
              <a:t>, ТАЭД, </a:t>
            </a:r>
            <a:r>
              <a:rPr lang="ru-RU" sz="1000" dirty="0" err="1"/>
              <a:t>ф</a:t>
            </a:r>
            <a:r>
              <a:rPr lang="ru-RU" sz="1000" dirty="0" err="1" smtClean="0"/>
              <a:t>осфонаты</a:t>
            </a:r>
            <a:r>
              <a:rPr lang="en-US" sz="1000" dirty="0" smtClean="0"/>
              <a:t>;</a:t>
            </a:r>
            <a:r>
              <a:rPr lang="ru-RU" sz="1000" dirty="0" smtClean="0"/>
              <a:t> 5-15%</a:t>
            </a:r>
            <a:r>
              <a:rPr lang="en-US" sz="1000" dirty="0" smtClean="0"/>
              <a:t> </a:t>
            </a:r>
            <a:r>
              <a:rPr lang="ru-RU" sz="1000" dirty="0" smtClean="0"/>
              <a:t>анионные ПАВ</a:t>
            </a:r>
            <a:r>
              <a:rPr lang="en-US" sz="1000" dirty="0" smtClean="0"/>
              <a:t>;</a:t>
            </a:r>
            <a:r>
              <a:rPr lang="ru-RU" sz="1000" dirty="0" smtClean="0"/>
              <a:t> 15-30% кислородосодержащий отбеливатели. </a:t>
            </a:r>
            <a:endParaRPr lang="ru-RU" sz="1000" dirty="0"/>
          </a:p>
          <a:p>
            <a:r>
              <a:rPr lang="ru-RU" sz="1000" dirty="0" smtClean="0"/>
              <a:t>      Устаревшая формула стирального порошка с усиленной функцией </a:t>
            </a:r>
            <a:r>
              <a:rPr lang="ru-RU" sz="1000" dirty="0" err="1" smtClean="0"/>
              <a:t>пятновыведения</a:t>
            </a:r>
            <a:r>
              <a:rPr lang="ru-RU" sz="1000" dirty="0" smtClean="0"/>
              <a:t>.</a:t>
            </a:r>
          </a:p>
          <a:p>
            <a:r>
              <a:rPr lang="ru-RU" sz="1000" dirty="0" smtClean="0"/>
              <a:t>Агрессивные компоненты - силикаты</a:t>
            </a:r>
            <a:endParaRPr lang="ru-RU" sz="10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238" y="3888745"/>
            <a:ext cx="939264" cy="939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Прямоугольник 26"/>
          <p:cNvSpPr/>
          <p:nvPr/>
        </p:nvSpPr>
        <p:spPr>
          <a:xfrm>
            <a:off x="1351778" y="3976183"/>
            <a:ext cx="290069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Frau Schmidt</a:t>
            </a:r>
            <a:endParaRPr lang="ru-RU" sz="1000" dirty="0" smtClean="0"/>
          </a:p>
          <a:p>
            <a:r>
              <a:rPr lang="ru-RU" sz="1000" dirty="0" smtClean="0"/>
              <a:t>Состав</a:t>
            </a:r>
            <a:r>
              <a:rPr lang="ru-RU" sz="1000" dirty="0"/>
              <a:t>: </a:t>
            </a:r>
            <a:r>
              <a:rPr lang="ru-RU" sz="1000" dirty="0" smtClean="0"/>
              <a:t>Пероксид карбоната натрия, </a:t>
            </a:r>
            <a:r>
              <a:rPr lang="ru-RU" sz="1000" dirty="0" err="1" smtClean="0"/>
              <a:t>поликарбоксилаты</a:t>
            </a:r>
            <a:r>
              <a:rPr lang="ru-RU" sz="1000" dirty="0" smtClean="0"/>
              <a:t>, </a:t>
            </a:r>
            <a:r>
              <a:rPr lang="en-US" sz="1000" dirty="0" smtClean="0"/>
              <a:t>TAED</a:t>
            </a:r>
            <a:r>
              <a:rPr lang="ru-RU" sz="1000" dirty="0" smtClean="0"/>
              <a:t>, ПАВ, энзимы, отдушка</a:t>
            </a:r>
            <a:endParaRPr lang="en-US" sz="1000" dirty="0" smtClean="0"/>
          </a:p>
          <a:p>
            <a:r>
              <a:rPr lang="ru-RU" sz="1000" dirty="0" smtClean="0"/>
              <a:t>   Эффективная формула кислородного пятновыводителя, усиленная энзимами</a:t>
            </a:r>
            <a:endParaRPr lang="ru-RU" sz="1000" dirty="0"/>
          </a:p>
        </p:txBody>
      </p:sp>
      <p:grpSp>
        <p:nvGrpSpPr>
          <p:cNvPr id="25" name="Группа 24"/>
          <p:cNvGrpSpPr/>
          <p:nvPr/>
        </p:nvGrpSpPr>
        <p:grpSpPr>
          <a:xfrm>
            <a:off x="6797006" y="356321"/>
            <a:ext cx="1958946" cy="848505"/>
            <a:chOff x="6797006" y="356321"/>
            <a:chExt cx="1958946" cy="848505"/>
          </a:xfrm>
        </p:grpSpPr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97006" y="557034"/>
              <a:ext cx="576400" cy="572681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17360" y="356321"/>
              <a:ext cx="860752" cy="848505"/>
            </a:xfrm>
            <a:prstGeom prst="rect">
              <a:avLst/>
            </a:prstGeom>
          </p:spPr>
        </p:pic>
        <p:pic>
          <p:nvPicPr>
            <p:cNvPr id="29" name="Рисунок 28"/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00392" y="519819"/>
              <a:ext cx="655560" cy="6471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2582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ozon-st.cdn.ngenix.net/multimedia/soft_other/1014610013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018" y="2074689"/>
            <a:ext cx="693422" cy="1187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44642" y="2017752"/>
            <a:ext cx="31387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err="1"/>
              <a:t>Frosch</a:t>
            </a:r>
            <a:endParaRPr lang="ru-RU" sz="1050" dirty="0"/>
          </a:p>
          <a:p>
            <a:r>
              <a:rPr lang="ru-RU" sz="1050" dirty="0"/>
              <a:t>5-15% неионогенные ПАВ, мыло, &lt;5% анионные ПАВ, оптические отбеливатели, энзимы, ароматизирующие добавки</a:t>
            </a:r>
            <a:r>
              <a:rPr lang="ru-RU" sz="1050" dirty="0" smtClean="0"/>
              <a:t>. Прочие </a:t>
            </a:r>
            <a:r>
              <a:rPr lang="ru-RU" sz="1050" dirty="0"/>
              <a:t>компоненты: пищевые красители, марсельское мыло.</a:t>
            </a:r>
          </a:p>
          <a:p>
            <a:r>
              <a:rPr lang="ru-RU" sz="1050" dirty="0" smtClean="0"/>
              <a:t>      Химически </a:t>
            </a:r>
            <a:r>
              <a:rPr lang="ru-RU" sz="1050" dirty="0"/>
              <a:t>слабый состав –отсутствует </a:t>
            </a:r>
            <a:r>
              <a:rPr lang="ru-RU" sz="1050" dirty="0" err="1"/>
              <a:t>расщепитель</a:t>
            </a:r>
            <a:r>
              <a:rPr lang="en-US" sz="1050" dirty="0"/>
              <a:t>/</a:t>
            </a:r>
            <a:r>
              <a:rPr lang="ru-RU" sz="1050" dirty="0"/>
              <a:t>растворитель загрязнения. Не справится с сильными загрязнениями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938671"/>
            <a:ext cx="614744" cy="1169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821726" y="1082511"/>
            <a:ext cx="5763574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err="1" smtClean="0"/>
              <a:t>Vanish</a:t>
            </a:r>
            <a:r>
              <a:rPr lang="ru-RU" sz="1050" dirty="0" smtClean="0"/>
              <a:t> </a:t>
            </a:r>
            <a:r>
              <a:rPr lang="ru-RU" sz="1050" dirty="0" err="1"/>
              <a:t>Oxi</a:t>
            </a:r>
            <a:r>
              <a:rPr lang="ru-RU" sz="1050" dirty="0"/>
              <a:t> </a:t>
            </a:r>
            <a:r>
              <a:rPr lang="ru-RU" sz="1050" dirty="0" err="1" smtClean="0"/>
              <a:t>Action</a:t>
            </a:r>
            <a:endParaRPr lang="en-US" sz="1050" dirty="0" smtClean="0"/>
          </a:p>
          <a:p>
            <a:r>
              <a:rPr lang="ru-RU" sz="1050" dirty="0" smtClean="0"/>
              <a:t>Состав</a:t>
            </a:r>
            <a:r>
              <a:rPr lang="ru-RU" sz="1050" dirty="0"/>
              <a:t>: 5% или более, но не менее 15% кислородосодержащий </a:t>
            </a:r>
            <a:r>
              <a:rPr lang="ru-RU" sz="1050" dirty="0" err="1" smtClean="0"/>
              <a:t>отбеливатель,неионогенные</a:t>
            </a:r>
            <a:r>
              <a:rPr lang="ru-RU" sz="1050" dirty="0" smtClean="0"/>
              <a:t> </a:t>
            </a:r>
            <a:r>
              <a:rPr lang="ru-RU" sz="1050" dirty="0"/>
              <a:t>и анионные ПАВ менее 5%, </a:t>
            </a:r>
            <a:r>
              <a:rPr lang="ru-RU" sz="1050" dirty="0" err="1"/>
              <a:t>фосфонаты</a:t>
            </a:r>
            <a:r>
              <a:rPr lang="ru-RU" sz="1050" dirty="0"/>
              <a:t>, </a:t>
            </a:r>
            <a:r>
              <a:rPr lang="ru-RU" sz="1050" dirty="0" err="1"/>
              <a:t>ароматизатор</a:t>
            </a:r>
            <a:r>
              <a:rPr lang="ru-RU" sz="1050" dirty="0"/>
              <a:t>, </a:t>
            </a:r>
            <a:r>
              <a:rPr lang="ru-RU" sz="1050" dirty="0" err="1"/>
              <a:t>гексилкорричный</a:t>
            </a:r>
            <a:r>
              <a:rPr lang="ru-RU" sz="1050" dirty="0"/>
              <a:t> альдегид, d-</a:t>
            </a:r>
            <a:r>
              <a:rPr lang="ru-RU" sz="1050" dirty="0" err="1"/>
              <a:t>лимонен</a:t>
            </a:r>
            <a:r>
              <a:rPr lang="ru-RU" sz="1050" dirty="0" smtClean="0"/>
              <a:t>.</a:t>
            </a:r>
          </a:p>
          <a:p>
            <a:endParaRPr lang="ru-RU" sz="1050" dirty="0" smtClean="0"/>
          </a:p>
          <a:p>
            <a:r>
              <a:rPr lang="ru-RU" sz="1050" dirty="0" smtClean="0"/>
              <a:t>   Схожий принцип действия – кислородосодержащий </a:t>
            </a:r>
            <a:r>
              <a:rPr lang="ru-RU" sz="1050" dirty="0" err="1" smtClean="0"/>
              <a:t>отбеливатель+ПАВ</a:t>
            </a:r>
            <a:r>
              <a:rPr lang="ru-RU" sz="1050" dirty="0" smtClean="0"/>
              <a:t>. </a:t>
            </a:r>
            <a:r>
              <a:rPr lang="ru-RU" sz="1050" dirty="0" err="1" smtClean="0"/>
              <a:t>Фосфонаты</a:t>
            </a:r>
            <a:r>
              <a:rPr lang="ru-RU" sz="1050" dirty="0" smtClean="0"/>
              <a:t> усиливают.</a:t>
            </a:r>
            <a:endParaRPr lang="ru-RU" sz="105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25731" y="3533449"/>
            <a:ext cx="871424" cy="126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5485827" y="3478951"/>
            <a:ext cx="3190018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Ушастый нянь</a:t>
            </a:r>
          </a:p>
          <a:p>
            <a:r>
              <a:rPr lang="ru-RU" sz="1100" dirty="0" smtClean="0"/>
              <a:t>Состав</a:t>
            </a:r>
            <a:r>
              <a:rPr lang="ru-RU" sz="1100" dirty="0"/>
              <a:t>: кислородосодержащий отбеливатель (5 - 15%), АПАВ (&lt;5</a:t>
            </a:r>
            <a:r>
              <a:rPr lang="ru-RU" sz="1100" dirty="0" smtClean="0"/>
              <a:t>%),НПАВ</a:t>
            </a:r>
            <a:r>
              <a:rPr lang="ru-RU" sz="1100" dirty="0"/>
              <a:t> (&lt;5%), </a:t>
            </a:r>
            <a:r>
              <a:rPr lang="ru-RU" sz="1100" dirty="0">
                <a:solidFill>
                  <a:srgbClr val="FF0000"/>
                </a:solidFill>
              </a:rPr>
              <a:t>фосфаты (&lt;5%), </a:t>
            </a:r>
            <a:r>
              <a:rPr lang="ru-RU" sz="1100" dirty="0" err="1"/>
              <a:t>динатриевая</a:t>
            </a:r>
            <a:r>
              <a:rPr lang="ru-RU" sz="1100" dirty="0"/>
              <a:t> соль ЭДТА (&lt;5%), </a:t>
            </a:r>
            <a:r>
              <a:rPr lang="ru-RU" sz="1100" dirty="0" smtClean="0"/>
              <a:t>парфюмерная композиция</a:t>
            </a:r>
            <a:r>
              <a:rPr lang="ru-RU" sz="1100" dirty="0"/>
              <a:t>, </a:t>
            </a:r>
            <a:r>
              <a:rPr lang="ru-RU" sz="1100" dirty="0" err="1"/>
              <a:t>гексилциннамаль</a:t>
            </a:r>
            <a:r>
              <a:rPr lang="ru-RU" sz="1100" dirty="0" smtClean="0"/>
              <a:t>.</a:t>
            </a:r>
          </a:p>
          <a:p>
            <a:endParaRPr lang="en-US" sz="1100" dirty="0" smtClean="0"/>
          </a:p>
          <a:p>
            <a:r>
              <a:rPr lang="ru-RU" sz="1100" dirty="0"/>
              <a:t>Эффективная, но агрессивная формула</a:t>
            </a:r>
          </a:p>
        </p:txBody>
      </p:sp>
      <p:pic>
        <p:nvPicPr>
          <p:cNvPr id="15" name="Picture 2" descr="http://static.detmir.ru/proxy/cache/600x600/5a/5a2f14ec8ce671739a80d8c18d386111.jpg"/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75586" y="2074689"/>
            <a:ext cx="693183" cy="127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5336877" y="2132856"/>
            <a:ext cx="379592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/>
              <a:t>Наша мама для детских белых и цветных вещей</a:t>
            </a:r>
          </a:p>
          <a:p>
            <a:r>
              <a:rPr lang="ru-RU" sz="1100" dirty="0" smtClean="0"/>
              <a:t>Состав: </a:t>
            </a:r>
            <a:r>
              <a:rPr lang="en-US" sz="1100" dirty="0" smtClean="0"/>
              <a:t>&gt;</a:t>
            </a:r>
            <a:r>
              <a:rPr lang="ru-RU" sz="1100" dirty="0" smtClean="0"/>
              <a:t>30% </a:t>
            </a:r>
            <a:r>
              <a:rPr lang="ru-RU" sz="1100" dirty="0" err="1" smtClean="0"/>
              <a:t>неиногенные</a:t>
            </a:r>
            <a:r>
              <a:rPr lang="ru-RU" sz="1100" dirty="0" smtClean="0"/>
              <a:t> ПАВ, 15-30% анионные ПАВ, </a:t>
            </a:r>
            <a:r>
              <a:rPr lang="ru-RU" sz="1100" dirty="0" err="1" smtClean="0"/>
              <a:t>комплексо</a:t>
            </a:r>
            <a:r>
              <a:rPr lang="ru-RU" sz="1100" dirty="0" smtClean="0"/>
              <a:t>- образователь, экстракт мыльного ореха, консервант, отдушка</a:t>
            </a:r>
          </a:p>
          <a:p>
            <a:r>
              <a:rPr lang="ru-RU" sz="1100" dirty="0" smtClean="0"/>
              <a:t>   Состав хорошего геля для стирки</a:t>
            </a:r>
            <a:endParaRPr lang="ru-RU" sz="1100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726228" y="272842"/>
            <a:ext cx="8238260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000" b="1" cap="all">
                <a:ln w="9000" cmpd="sng">
                  <a:noFill/>
                  <a:prstDash val="solid"/>
                </a:ln>
                <a:solidFill>
                  <a:srgbClr val="9278D1"/>
                </a:soli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r>
              <a:rPr lang="ru-RU" dirty="0"/>
              <a:t>Конкурентное окружение. </a:t>
            </a:r>
            <a:endParaRPr lang="ru-RU" dirty="0" smtClean="0"/>
          </a:p>
          <a:p>
            <a:r>
              <a:rPr lang="ru-RU" dirty="0" smtClean="0"/>
              <a:t>Сравнение составов. Жидкие</a:t>
            </a:r>
            <a:endParaRPr lang="ru-RU" dirty="0"/>
          </a:p>
        </p:txBody>
      </p:sp>
      <p:pic>
        <p:nvPicPr>
          <p:cNvPr id="20" name="Picture 5" descr="http://ozon-st.cdn.ngenix.net/multimedia/audio_cd_covers/1013310235.jpg"/>
          <p:cNvPicPr>
            <a:picLocks noChangeAspect="1" noChangeArrowheads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516" y="3408476"/>
            <a:ext cx="701905" cy="139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1344642" y="3532812"/>
            <a:ext cx="3011334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/>
              <a:t>Средство </a:t>
            </a:r>
            <a:r>
              <a:rPr lang="ru-RU" sz="1050" dirty="0" smtClean="0"/>
              <a:t>"</a:t>
            </a:r>
            <a:r>
              <a:rPr lang="ru-RU" sz="1050" dirty="0"/>
              <a:t>Бос</a:t>
            </a:r>
            <a:r>
              <a:rPr lang="ru-RU" sz="1050" dirty="0" smtClean="0"/>
              <a:t>"</a:t>
            </a:r>
            <a:endParaRPr lang="ru-RU" dirty="0"/>
          </a:p>
          <a:p>
            <a:r>
              <a:rPr lang="ru-RU" sz="1050" dirty="0" smtClean="0"/>
              <a:t>Состав</a:t>
            </a:r>
            <a:r>
              <a:rPr lang="ru-RU" sz="1050" dirty="0"/>
              <a:t>: &lt;5,0% неионогенный ПАВ, </a:t>
            </a:r>
            <a:r>
              <a:rPr lang="ru-RU" sz="1050" dirty="0">
                <a:solidFill>
                  <a:srgbClr val="FF0000"/>
                </a:solidFill>
              </a:rPr>
              <a:t>фосфат</a:t>
            </a:r>
            <a:r>
              <a:rPr lang="ru-RU" sz="1050" dirty="0"/>
              <a:t>, 15% - 30% кислородосодержащий отбеливатель. Дополнительно: </a:t>
            </a:r>
            <a:r>
              <a:rPr lang="ru-RU" sz="1050" dirty="0" err="1"/>
              <a:t>ароматизатор</a:t>
            </a:r>
            <a:r>
              <a:rPr lang="ru-RU" sz="1050" dirty="0"/>
              <a:t>, краситель. </a:t>
            </a:r>
            <a:endParaRPr lang="ru-RU" sz="1050" dirty="0" smtClean="0"/>
          </a:p>
          <a:p>
            <a:endParaRPr lang="ru-RU" sz="1050" dirty="0" smtClean="0"/>
          </a:p>
          <a:p>
            <a:r>
              <a:rPr lang="ru-RU" sz="1050" dirty="0" smtClean="0"/>
              <a:t>Эффективная формула на основе кислорода, но усиленная агрессивными фосфатами.</a:t>
            </a:r>
            <a:endParaRPr lang="ru-RU" sz="1050" dirty="0"/>
          </a:p>
        </p:txBody>
      </p:sp>
      <p:pic>
        <p:nvPicPr>
          <p:cNvPr id="24" name="Picture 2" descr="http://ru.sodasan.com/system/html/Fleckenseife_72-8b3d51a3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003" y="5123015"/>
            <a:ext cx="616481" cy="113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1324711" y="4870249"/>
            <a:ext cx="3388557" cy="1638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 err="1" smtClean="0"/>
              <a:t>Sodasan</a:t>
            </a:r>
            <a:endParaRPr lang="ru-RU" sz="1050" dirty="0" smtClean="0"/>
          </a:p>
          <a:p>
            <a:r>
              <a:rPr lang="ru-RU" sz="1000" dirty="0" smtClean="0"/>
              <a:t>Состав:&gt; </a:t>
            </a:r>
            <a:r>
              <a:rPr lang="ru-RU" sz="1000" dirty="0"/>
              <a:t>30% воды, 15-30% органическое растительное масло *, &lt;5% спирт (этанол), </a:t>
            </a:r>
            <a:r>
              <a:rPr lang="ru-RU" sz="1000" dirty="0">
                <a:solidFill>
                  <a:srgbClr val="FF0000"/>
                </a:solidFill>
              </a:rPr>
              <a:t>желчь крупного рогатого скота</a:t>
            </a:r>
            <a:r>
              <a:rPr lang="ru-RU" sz="1000" dirty="0"/>
              <a:t>, глицерин, цитрат *, хлорофилл, эфирные масла.</a:t>
            </a:r>
          </a:p>
          <a:p>
            <a:endParaRPr lang="en-US" sz="1000" dirty="0" smtClean="0"/>
          </a:p>
          <a:p>
            <a:r>
              <a:rPr lang="en-US" sz="1000" dirty="0"/>
              <a:t> </a:t>
            </a:r>
            <a:r>
              <a:rPr lang="en-US" sz="1000" dirty="0" smtClean="0"/>
              <a:t> </a:t>
            </a:r>
            <a:r>
              <a:rPr lang="ru-RU" sz="1000" dirty="0" smtClean="0"/>
              <a:t>Эффективная формула -  желчь, полученная из животного, -удаляет жировые пятна, спирт помогает удалять органические загрязнения, мыло помогает удалять пятна, т.к. имеет высокий (щелочной )уровень рН.  Лучше использовать в перчатках.</a:t>
            </a:r>
            <a:endParaRPr lang="ru-RU" sz="1000" dirty="0"/>
          </a:p>
        </p:txBody>
      </p:sp>
      <p:pic>
        <p:nvPicPr>
          <p:cNvPr id="26" name="Рисунок 25" descr="http://fs01.enter.ru/1/1/500/a3/68243.jpg"/>
          <p:cNvPicPr/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78766" y="5119392"/>
            <a:ext cx="421215" cy="853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Рисунок 26" descr="http://internetmagazin.ru/Pyatnovyvoditel_Dr_BeckmannEkspert_ruchka_Itush_50ml_4008455386614__52748715/Pyatnovyvoditel_Dr_BeckmannEkspert_ruchka_Itush_50ml_4008455386614_f.jpg"/>
          <p:cNvPicPr/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11842" y="5605229"/>
            <a:ext cx="480706" cy="87058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Прямоугольник 27"/>
          <p:cNvSpPr/>
          <p:nvPr/>
        </p:nvSpPr>
        <p:spPr>
          <a:xfrm>
            <a:off x="5769956" y="5161196"/>
            <a:ext cx="31900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Dr. Beckmann</a:t>
            </a:r>
            <a:endParaRPr lang="ru-RU" sz="1100" dirty="0" smtClean="0"/>
          </a:p>
          <a:p>
            <a:endParaRPr lang="en-US" sz="1100" dirty="0" smtClean="0"/>
          </a:p>
          <a:p>
            <a:r>
              <a:rPr lang="ru-RU" sz="1100" dirty="0" smtClean="0"/>
              <a:t>Эффективные формулы для каждого типа загрязнений.</a:t>
            </a:r>
            <a:endParaRPr lang="ru-RU" sz="1100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6797006" y="356321"/>
            <a:ext cx="1958946" cy="848505"/>
            <a:chOff x="6797006" y="356321"/>
            <a:chExt cx="1958946" cy="848505"/>
          </a:xfrm>
        </p:grpSpPr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97006" y="557034"/>
              <a:ext cx="576400" cy="572681"/>
            </a:xfrm>
            <a:prstGeom prst="rect">
              <a:avLst/>
            </a:prstGeom>
          </p:spPr>
        </p:pic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17360" y="356321"/>
              <a:ext cx="860752" cy="848505"/>
            </a:xfrm>
            <a:prstGeom prst="rect">
              <a:avLst/>
            </a:prstGeom>
          </p:spPr>
        </p:pic>
        <p:pic>
          <p:nvPicPr>
            <p:cNvPr id="29" name="Рисунок 28"/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00392" y="519819"/>
              <a:ext cx="655560" cy="6471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838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131138" y="1767795"/>
            <a:ext cx="3594939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err="1" smtClean="0"/>
              <a:t>Ecover</a:t>
            </a:r>
            <a:endParaRPr lang="en-US" sz="1100" dirty="0" smtClean="0"/>
          </a:p>
          <a:p>
            <a:r>
              <a:rPr lang="ru-RU" sz="1100" dirty="0" smtClean="0"/>
              <a:t>Состав</a:t>
            </a:r>
            <a:r>
              <a:rPr lang="ru-RU" sz="1100" dirty="0"/>
              <a:t>: 30% вода, 5-15% </a:t>
            </a:r>
            <a:r>
              <a:rPr lang="ru-RU" sz="1100" dirty="0" err="1" smtClean="0"/>
              <a:t>неионные</a:t>
            </a:r>
            <a:r>
              <a:rPr lang="ru-RU" sz="1100" dirty="0" smtClean="0"/>
              <a:t> </a:t>
            </a:r>
            <a:r>
              <a:rPr lang="ru-RU" sz="1100" dirty="0"/>
              <a:t>ПАВ, 5% анионные ПАВ, поваренная </a:t>
            </a:r>
            <a:r>
              <a:rPr lang="ru-RU" sz="1100" dirty="0" smtClean="0"/>
              <a:t>соль, лимонная </a:t>
            </a:r>
            <a:r>
              <a:rPr lang="ru-RU" sz="1100" dirty="0"/>
              <a:t>кислота, энзимы, </a:t>
            </a:r>
            <a:r>
              <a:rPr lang="ru-RU" sz="1100" dirty="0" err="1"/>
              <a:t>ароматизатор</a:t>
            </a:r>
            <a:r>
              <a:rPr lang="ru-RU" sz="1100" dirty="0"/>
              <a:t> (тип: лаванда; содержит </a:t>
            </a:r>
            <a:r>
              <a:rPr lang="ru-RU" sz="1100" dirty="0" err="1"/>
              <a:t>линалоол</a:t>
            </a:r>
            <a:r>
              <a:rPr lang="ru-RU" sz="1100" dirty="0"/>
              <a:t>), </a:t>
            </a:r>
            <a:r>
              <a:rPr lang="ru-RU" sz="1100" dirty="0" smtClean="0"/>
              <a:t>консервант </a:t>
            </a:r>
            <a:r>
              <a:rPr lang="ru-RU" sz="1100" dirty="0"/>
              <a:t>(0,02%): 2-бром-2-нитропропан-1,3-диол.</a:t>
            </a:r>
            <a:br>
              <a:rPr lang="ru-RU" sz="1100" dirty="0"/>
            </a:br>
            <a:r>
              <a:rPr lang="ru-RU" sz="1100" dirty="0" smtClean="0"/>
              <a:t>    Сочетание ПАВ и </a:t>
            </a:r>
            <a:r>
              <a:rPr lang="ru-RU" sz="1100" dirty="0" err="1" smtClean="0"/>
              <a:t>энзимов</a:t>
            </a:r>
            <a:r>
              <a:rPr lang="ru-RU" sz="1100" dirty="0" smtClean="0"/>
              <a:t>. Эффект зависит от </a:t>
            </a:r>
            <a:r>
              <a:rPr lang="ru-RU" sz="1100" dirty="0" err="1" smtClean="0"/>
              <a:t>энзимов</a:t>
            </a:r>
            <a:r>
              <a:rPr lang="en-US" sz="1100" dirty="0" smtClean="0"/>
              <a:t>;</a:t>
            </a:r>
            <a:r>
              <a:rPr lang="ru-RU" sz="1100" dirty="0" smtClean="0"/>
              <a:t> энзимы удаляют природные загрязнения, для «искусственных» (напр. ручка) необходим кислородный отбеливатель либо агрессивный ПАВ)</a:t>
            </a:r>
            <a:endParaRPr lang="ru-RU" sz="1100" dirty="0"/>
          </a:p>
          <a:p>
            <a:endParaRPr lang="ru-RU" sz="11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9840" y="1998316"/>
            <a:ext cx="398961" cy="124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ttp://ozon-st.cdn.ngenix.net/multimedia/audio_cd_covers/1013775877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2706" y="3722176"/>
            <a:ext cx="428442" cy="114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096693" y="3590247"/>
            <a:ext cx="351026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 smtClean="0"/>
              <a:t>Cotico</a:t>
            </a:r>
            <a:endParaRPr lang="en-US" sz="1100" dirty="0" smtClean="0"/>
          </a:p>
          <a:p>
            <a:r>
              <a:rPr lang="ru-RU" sz="1100" dirty="0" smtClean="0"/>
              <a:t>Состав: деминерализованная вода, НПАВ 5-15%, функциональные добавки &lt;5%, растворители &lt;5%, Д-</a:t>
            </a:r>
            <a:r>
              <a:rPr lang="ru-RU" sz="1100" dirty="0" err="1" smtClean="0"/>
              <a:t>лимонен</a:t>
            </a:r>
            <a:r>
              <a:rPr lang="ru-RU" sz="1100" dirty="0" smtClean="0"/>
              <a:t> &lt;5%, консервант &lt;5%.</a:t>
            </a:r>
            <a:endParaRPr lang="en-US" sz="1100" dirty="0" smtClean="0"/>
          </a:p>
          <a:p>
            <a:r>
              <a:rPr lang="en-US" sz="1100" dirty="0" smtClean="0"/>
              <a:t>    </a:t>
            </a:r>
            <a:r>
              <a:rPr lang="ru-RU" sz="1100" dirty="0" smtClean="0"/>
              <a:t>Не известна природа растворителя, если это эффективный компонент – то эффект </a:t>
            </a:r>
            <a:r>
              <a:rPr lang="ru-RU" sz="1100" dirty="0" err="1" smtClean="0"/>
              <a:t>пятновыведения</a:t>
            </a:r>
            <a:r>
              <a:rPr lang="ru-RU" sz="1100" dirty="0" smtClean="0"/>
              <a:t> будет хорошим.</a:t>
            </a:r>
            <a:r>
              <a:rPr lang="en-US" sz="1100" dirty="0" smtClean="0"/>
              <a:t> </a:t>
            </a:r>
            <a:r>
              <a:rPr lang="ru-RU" sz="1100" dirty="0"/>
              <a:t>О</a:t>
            </a:r>
            <a:r>
              <a:rPr lang="ru-RU" sz="1100" dirty="0" smtClean="0"/>
              <a:t>тсутствует иные </a:t>
            </a:r>
            <a:r>
              <a:rPr lang="ru-RU" sz="1100" dirty="0" err="1" smtClean="0"/>
              <a:t>расщепители</a:t>
            </a:r>
            <a:r>
              <a:rPr lang="en-US" sz="1100" dirty="0" smtClean="0"/>
              <a:t>/</a:t>
            </a:r>
            <a:r>
              <a:rPr lang="ru-RU" sz="1100" dirty="0" smtClean="0"/>
              <a:t> растворители загрязнений.</a:t>
            </a:r>
            <a:endParaRPr lang="en-US" sz="1100" dirty="0"/>
          </a:p>
        </p:txBody>
      </p:sp>
      <p:pic>
        <p:nvPicPr>
          <p:cNvPr id="17" name="Picture 2" descr="http://static.detmir.ru/proxy/cache/600x600/3f/3f385a8d027fee3563e9926d51fb1738.jpg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06023" y="3626426"/>
            <a:ext cx="645699" cy="136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08997" y="3756693"/>
            <a:ext cx="31932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Ушастый нянь</a:t>
            </a:r>
          </a:p>
          <a:p>
            <a:r>
              <a:rPr lang="ru-RU" sz="1100" dirty="0" smtClean="0"/>
              <a:t>Состав: вода, органический растворитель, НПАВ(</a:t>
            </a:r>
            <a:r>
              <a:rPr lang="en-US" sz="1100" dirty="0" smtClean="0"/>
              <a:t>&lt;5%)</a:t>
            </a:r>
            <a:r>
              <a:rPr lang="ru-RU" sz="1100" dirty="0" smtClean="0"/>
              <a:t>, энзимы, смачиватель, консервант, отдушка</a:t>
            </a:r>
          </a:p>
          <a:p>
            <a:endParaRPr lang="ru-RU" sz="1100" dirty="0"/>
          </a:p>
          <a:p>
            <a:r>
              <a:rPr lang="ru-RU" sz="1100" dirty="0" smtClean="0"/>
              <a:t>Потенциально хорошая эффективность </a:t>
            </a:r>
            <a:endParaRPr lang="ru-RU" sz="1100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899592" y="414121"/>
            <a:ext cx="8238260" cy="70788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800" b="1" cap="all">
                <a:ln w="9000" cmpd="sng">
                  <a:noFill/>
                  <a:prstDash val="solid"/>
                </a:ln>
                <a:solidFill>
                  <a:srgbClr val="9278D1"/>
                </a:soli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r>
              <a:rPr lang="ru-RU" sz="2000" dirty="0" smtClean="0"/>
              <a:t>Конкурентное окружение. </a:t>
            </a:r>
          </a:p>
          <a:p>
            <a:r>
              <a:rPr lang="ru-RU" sz="2000" dirty="0" smtClean="0"/>
              <a:t>Сравнение составов. Спреи.</a:t>
            </a:r>
            <a:endParaRPr lang="ru-RU" sz="2000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28879" y="5149840"/>
            <a:ext cx="641955" cy="1250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5647142" y="5030435"/>
            <a:ext cx="31932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err="1" smtClean="0"/>
              <a:t>Neon</a:t>
            </a:r>
            <a:r>
              <a:rPr lang="ru-RU" sz="1050" dirty="0" smtClean="0"/>
              <a:t> </a:t>
            </a:r>
            <a:r>
              <a:rPr lang="ru-RU" sz="1050" dirty="0"/>
              <a:t>OXI </a:t>
            </a:r>
            <a:r>
              <a:rPr lang="ru-RU" sz="1050" dirty="0" err="1"/>
              <a:t>Spray</a:t>
            </a:r>
            <a:r>
              <a:rPr lang="ru-RU" sz="1050" dirty="0"/>
              <a:t> </a:t>
            </a:r>
            <a:r>
              <a:rPr lang="ru-RU" sz="1050" dirty="0" smtClean="0"/>
              <a:t>универсальный</a:t>
            </a:r>
          </a:p>
          <a:p>
            <a:r>
              <a:rPr lang="ru-RU" sz="1050" dirty="0" smtClean="0"/>
              <a:t>Состав: </a:t>
            </a:r>
            <a:r>
              <a:rPr lang="ru-RU" sz="1050" dirty="0"/>
              <a:t>менее 5% анионные и неионогенные ПАВ, менее 2% отдушка, менее 5% запатентованные активаторы.</a:t>
            </a:r>
          </a:p>
          <a:p>
            <a:r>
              <a:rPr lang="ru-RU" sz="1050" dirty="0" smtClean="0"/>
              <a:t>  Вероятно активатор </a:t>
            </a:r>
            <a:r>
              <a:rPr lang="ru-RU" sz="1050" dirty="0" err="1" smtClean="0"/>
              <a:t>явл</a:t>
            </a:r>
            <a:r>
              <a:rPr lang="ru-RU" sz="1050" dirty="0" smtClean="0"/>
              <a:t> кислородосодержащим пятновыводителем. % ввода небольшой. </a:t>
            </a:r>
            <a:endParaRPr lang="ru-RU" sz="1050" dirty="0"/>
          </a:p>
          <a:p>
            <a:r>
              <a:rPr lang="ru-RU" sz="1050" dirty="0" smtClean="0"/>
              <a:t>Въевшиеся, застарелые пятна вероятно удалит только после нескольких применений.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24474" y="5230228"/>
            <a:ext cx="604905" cy="122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096693" y="5149840"/>
            <a:ext cx="38981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/>
              <a:t>Бос </a:t>
            </a:r>
            <a:r>
              <a:rPr lang="en-US" sz="1050" dirty="0" smtClean="0"/>
              <a:t>OXI SPRAY</a:t>
            </a:r>
            <a:endParaRPr lang="ru-RU" dirty="0"/>
          </a:p>
          <a:p>
            <a:r>
              <a:rPr lang="ru-RU" sz="1050" dirty="0" smtClean="0"/>
              <a:t>Состав</a:t>
            </a:r>
            <a:r>
              <a:rPr lang="ru-RU" sz="1050" dirty="0"/>
              <a:t>: </a:t>
            </a:r>
            <a:r>
              <a:rPr lang="ru-RU" sz="1050" dirty="0" smtClean="0"/>
              <a:t>&lt;</a:t>
            </a:r>
            <a:r>
              <a:rPr lang="en-US" sz="1050" dirty="0" smtClean="0"/>
              <a:t>5</a:t>
            </a:r>
            <a:r>
              <a:rPr lang="ru-RU" sz="1050" dirty="0" smtClean="0"/>
              <a:t>% комплексообразователь, </a:t>
            </a:r>
            <a:r>
              <a:rPr lang="ru-RU" sz="1050" dirty="0" err="1" smtClean="0"/>
              <a:t>поликарбоксилат</a:t>
            </a:r>
            <a:r>
              <a:rPr lang="ru-RU" sz="1050" dirty="0" smtClean="0"/>
              <a:t>, кислородосодержащий отбеливатель, 5-15% </a:t>
            </a:r>
            <a:r>
              <a:rPr lang="ru-RU" sz="1050" dirty="0" err="1" smtClean="0"/>
              <a:t>неиногенный</a:t>
            </a:r>
            <a:r>
              <a:rPr lang="ru-RU" sz="1050" dirty="0" smtClean="0"/>
              <a:t> ПАВ. Дополнительно: </a:t>
            </a:r>
            <a:r>
              <a:rPr lang="ru-RU" sz="1050" dirty="0" err="1" smtClean="0"/>
              <a:t>ароматизатор</a:t>
            </a:r>
            <a:r>
              <a:rPr lang="ru-RU" sz="1050" dirty="0" smtClean="0"/>
              <a:t>, краситель</a:t>
            </a:r>
          </a:p>
          <a:p>
            <a:r>
              <a:rPr lang="ru-RU" sz="1050" dirty="0" smtClean="0"/>
              <a:t>   Мягкий состав – % невысокий процент ввода отбеливателя и ПАВ. </a:t>
            </a:r>
            <a:r>
              <a:rPr lang="ru-RU" sz="1050" dirty="0"/>
              <a:t>Въевшиеся, застарелые </a:t>
            </a:r>
            <a:r>
              <a:rPr lang="ru-RU" sz="1050" dirty="0" smtClean="0"/>
              <a:t>пятна, вероятно, </a:t>
            </a:r>
            <a:r>
              <a:rPr lang="ru-RU" sz="1050" dirty="0"/>
              <a:t>удалит только после нескольких применений</a:t>
            </a:r>
          </a:p>
          <a:p>
            <a:endParaRPr lang="ru-RU" sz="1050" dirty="0"/>
          </a:p>
        </p:txBody>
      </p:sp>
      <p:pic>
        <p:nvPicPr>
          <p:cNvPr id="13" name="Рисунок 12"/>
          <p:cNvPicPr/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21859" y="1998316"/>
            <a:ext cx="676957" cy="13981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5558937" y="1781661"/>
            <a:ext cx="311175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Amway</a:t>
            </a:r>
          </a:p>
          <a:p>
            <a:r>
              <a:rPr lang="ru-RU" sz="1100" dirty="0" smtClean="0"/>
              <a:t>Состав: </a:t>
            </a:r>
            <a:r>
              <a:rPr lang="ru-RU" sz="1100" dirty="0" err="1" smtClean="0"/>
              <a:t>Linear</a:t>
            </a:r>
            <a:r>
              <a:rPr lang="ru-RU" sz="1100" dirty="0" smtClean="0"/>
              <a:t> </a:t>
            </a:r>
            <a:r>
              <a:rPr lang="ru-RU" sz="1100" dirty="0" err="1"/>
              <a:t>Alkyl</a:t>
            </a:r>
            <a:r>
              <a:rPr lang="ru-RU" sz="1100" dirty="0"/>
              <a:t> </a:t>
            </a:r>
            <a:r>
              <a:rPr lang="ru-RU" sz="1100" dirty="0" err="1"/>
              <a:t>Benzene</a:t>
            </a:r>
            <a:r>
              <a:rPr lang="ru-RU" sz="1100" dirty="0"/>
              <a:t>, Pareth-23-7, </a:t>
            </a:r>
            <a:r>
              <a:rPr lang="ru-RU" sz="1100" dirty="0" err="1"/>
              <a:t>Isobutane</a:t>
            </a:r>
            <a:r>
              <a:rPr lang="ru-RU" sz="1100" dirty="0"/>
              <a:t>, </a:t>
            </a:r>
            <a:r>
              <a:rPr lang="ru-RU" sz="1100" dirty="0" err="1"/>
              <a:t>Propane</a:t>
            </a:r>
            <a:r>
              <a:rPr lang="ru-RU" sz="1100" dirty="0"/>
              <a:t>, </a:t>
            </a:r>
            <a:r>
              <a:rPr lang="ru-RU" sz="1100" dirty="0" err="1"/>
              <a:t>Propylene</a:t>
            </a:r>
            <a:r>
              <a:rPr lang="ru-RU" sz="1100" dirty="0"/>
              <a:t> </a:t>
            </a:r>
            <a:r>
              <a:rPr lang="ru-RU" sz="1100" dirty="0" err="1"/>
              <a:t>Glycol</a:t>
            </a:r>
            <a:r>
              <a:rPr lang="ru-RU" sz="1100" dirty="0"/>
              <a:t>, </a:t>
            </a:r>
            <a:r>
              <a:rPr lang="ru-RU" sz="1100" dirty="0" err="1"/>
              <a:t>Fragrance</a:t>
            </a:r>
            <a:endParaRPr lang="ru-RU" sz="1100" dirty="0"/>
          </a:p>
          <a:p>
            <a:endParaRPr lang="ru-RU" sz="1100" dirty="0" smtClean="0"/>
          </a:p>
          <a:p>
            <a:r>
              <a:rPr lang="ru-RU" sz="1100" dirty="0"/>
              <a:t> </a:t>
            </a:r>
            <a:r>
              <a:rPr lang="ru-RU" sz="1100" dirty="0" smtClean="0"/>
              <a:t>  Эффективно </a:t>
            </a:r>
            <a:r>
              <a:rPr lang="ru-RU" sz="1100" dirty="0"/>
              <a:t>справится с </a:t>
            </a:r>
            <a:r>
              <a:rPr lang="ru-RU" sz="1100" dirty="0" err="1"/>
              <a:t>пятновыведением</a:t>
            </a:r>
            <a:r>
              <a:rPr lang="ru-RU" sz="1100" dirty="0"/>
              <a:t>, </a:t>
            </a:r>
            <a:r>
              <a:rPr lang="ru-RU" sz="1100" dirty="0" smtClean="0"/>
              <a:t>состав агрессивен</a:t>
            </a:r>
            <a:r>
              <a:rPr lang="ru-RU" sz="1100" dirty="0"/>
              <a:t>. Содержит сильный агрессивный ПАВ – </a:t>
            </a:r>
            <a:r>
              <a:rPr lang="ru-RU" sz="1100" dirty="0" err="1"/>
              <a:t>алкилбензен</a:t>
            </a:r>
            <a:r>
              <a:rPr lang="ru-RU" sz="1100" dirty="0"/>
              <a:t>, токсичный для водной среды, вредно вдыхать – требуется защита органов дыхания при использовании.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6797006" y="356321"/>
            <a:ext cx="1958946" cy="848505"/>
            <a:chOff x="6797006" y="356321"/>
            <a:chExt cx="1958946" cy="848505"/>
          </a:xfrm>
        </p:grpSpPr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97006" y="557034"/>
              <a:ext cx="576400" cy="572681"/>
            </a:xfrm>
            <a:prstGeom prst="rect">
              <a:avLst/>
            </a:prstGeom>
          </p:spPr>
        </p:pic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17360" y="356321"/>
              <a:ext cx="860752" cy="848505"/>
            </a:xfrm>
            <a:prstGeom prst="rect">
              <a:avLst/>
            </a:prstGeom>
          </p:spPr>
        </p:pic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00392" y="519819"/>
              <a:ext cx="655560" cy="6471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3849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67649" y="4693129"/>
            <a:ext cx="1767703" cy="154418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9327" y="404664"/>
            <a:ext cx="7772400" cy="1077218"/>
          </a:xfr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ru-RU" sz="2800" b="1" cap="all" dirty="0">
                <a:ln w="9000" cmpd="sng">
                  <a:noFill/>
                  <a:prstDash val="solid"/>
                </a:ln>
                <a:solidFill>
                  <a:srgbClr val="9278D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Пятновыводители. </a:t>
            </a:r>
            <a:br>
              <a:rPr lang="ru-RU" sz="2800" b="1" cap="all" dirty="0">
                <a:ln w="9000" cmpd="sng">
                  <a:noFill/>
                  <a:prstDash val="solid"/>
                </a:ln>
                <a:solidFill>
                  <a:srgbClr val="9278D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</a:br>
            <a:r>
              <a:rPr lang="ru-RU" sz="1800" b="1" cap="all" dirty="0">
                <a:ln w="9000" cmpd="sng">
                  <a:noFill/>
                  <a:prstDash val="solid"/>
                </a:ln>
                <a:solidFill>
                  <a:srgbClr val="9278D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Источники роста.</a:t>
            </a:r>
            <a:r>
              <a:rPr lang="en-US" sz="1800" b="1" cap="all" dirty="0">
                <a:ln w="9000" cmpd="sng">
                  <a:noFill/>
                  <a:prstDash val="solid"/>
                </a:ln>
                <a:solidFill>
                  <a:srgbClr val="9278D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1800" b="1" cap="all" dirty="0">
                <a:ln w="9000" cmpd="sng">
                  <a:noFill/>
                  <a:prstDash val="solid"/>
                </a:ln>
                <a:solidFill>
                  <a:srgbClr val="9278D1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1800" b="1" cap="all" dirty="0">
              <a:ln w="9000" cmpd="sng">
                <a:noFill/>
                <a:prstDash val="solid"/>
              </a:ln>
              <a:solidFill>
                <a:srgbClr val="9278D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971" y="1712997"/>
            <a:ext cx="54459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ru-RU" sz="12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 smtClean="0"/>
              <a:t>Детские товары относятся к приоритетным расходам семей</a:t>
            </a:r>
          </a:p>
          <a:p>
            <a:r>
              <a:rPr lang="ru-RU" sz="1200" dirty="0" smtClean="0"/>
              <a:t>Однако кризис стимулирует рациональность потребления, сокращение покупок вещей, бережливое использование</a:t>
            </a:r>
            <a:r>
              <a:rPr lang="en-US" sz="1200" dirty="0" smtClean="0"/>
              <a:t> </a:t>
            </a:r>
            <a:r>
              <a:rPr lang="ru-RU" sz="1200" dirty="0" smtClean="0"/>
              <a:t>приобретенного.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ru-RU" sz="1200" dirty="0" smtClean="0"/>
              <a:t>Предпочтет сохранить</a:t>
            </a:r>
            <a:r>
              <a:rPr lang="en-US" sz="1200" dirty="0" smtClean="0"/>
              <a:t>,</a:t>
            </a:r>
            <a:r>
              <a:rPr lang="ru-RU" sz="1200" dirty="0" smtClean="0"/>
              <a:t> «спасти» ранее купленную вещь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ru-RU" sz="1200" dirty="0" smtClean="0"/>
              <a:t>Предпочтет универсальный способ выведения пятен</a:t>
            </a:r>
          </a:p>
          <a:p>
            <a:pPr lvl="1"/>
            <a:endParaRPr lang="ru-RU" sz="12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 smtClean="0"/>
              <a:t>Безопасность – важный критерий выбора. </a:t>
            </a:r>
          </a:p>
          <a:p>
            <a:r>
              <a:rPr lang="ru-RU" sz="1200" dirty="0" smtClean="0"/>
              <a:t>Аллергия – распространенный спутник деток в мегаполисах.</a:t>
            </a:r>
            <a:endParaRPr lang="ru-RU" sz="1200" dirty="0"/>
          </a:p>
          <a:p>
            <a:pPr marL="628650" lvl="2" indent="-171450">
              <a:buFont typeface="Wingdings" panose="05000000000000000000" pitchFamily="2" charset="2"/>
              <a:buChar char="v"/>
            </a:pPr>
            <a:r>
              <a:rPr lang="ru-RU" sz="1200" dirty="0" smtClean="0"/>
              <a:t>Тенденция потребления средств без фосфатов, хлора, </a:t>
            </a:r>
          </a:p>
          <a:p>
            <a:pPr marL="457200" lvl="2"/>
            <a:r>
              <a:rPr lang="ru-RU" sz="1200" dirty="0" smtClean="0"/>
              <a:t>пр. агрессивных компонентов. Выбор ЭКО продуктов.</a:t>
            </a:r>
          </a:p>
          <a:p>
            <a:pPr marL="457200" lvl="2"/>
            <a:endParaRPr lang="ru-RU" sz="12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/>
              <a:t>Детский ассортимент для стирки </a:t>
            </a:r>
            <a:r>
              <a:rPr lang="en-US" sz="1200" dirty="0" err="1"/>
              <a:t>Meine</a:t>
            </a:r>
            <a:r>
              <a:rPr lang="en-US" sz="1200" dirty="0"/>
              <a:t> </a:t>
            </a:r>
            <a:r>
              <a:rPr lang="en-US" sz="1200" dirty="0" err="1"/>
              <a:t>Liebe</a:t>
            </a:r>
            <a:r>
              <a:rPr lang="en-US" sz="1200" dirty="0"/>
              <a:t> </a:t>
            </a:r>
            <a:r>
              <a:rPr lang="ru-RU" sz="1200" dirty="0"/>
              <a:t>признан потребителями за качество и безопасность, естественный растущий спрос во всех каналах продаж.</a:t>
            </a:r>
          </a:p>
          <a:p>
            <a:endParaRPr lang="ru-RU" sz="12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dirty="0"/>
              <a:t>Формула на основе </a:t>
            </a:r>
            <a:r>
              <a:rPr lang="en-US" sz="1200" dirty="0"/>
              <a:t>OXI</a:t>
            </a:r>
            <a:r>
              <a:rPr lang="ru-RU" sz="1200" dirty="0"/>
              <a:t>эффекта</a:t>
            </a:r>
            <a:r>
              <a:rPr lang="en-US" sz="1200" dirty="0"/>
              <a:t> (</a:t>
            </a:r>
            <a:r>
              <a:rPr lang="ru-RU" sz="1200" dirty="0"/>
              <a:t>кислородного </a:t>
            </a:r>
            <a:r>
              <a:rPr lang="ru-RU" sz="1200" dirty="0" err="1"/>
              <a:t>пятновыведения</a:t>
            </a:r>
            <a:r>
              <a:rPr lang="ru-RU" sz="1200" dirty="0"/>
              <a:t>) – знакомый и безопасный способ борьбы с пятнами.</a:t>
            </a:r>
          </a:p>
          <a:p>
            <a:pPr lvl="1"/>
            <a:endParaRPr lang="ru-RU" sz="1200" dirty="0" smtClean="0"/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200" dirty="0" smtClean="0"/>
              <a:t>   В организованной рознице наиболее распространены следующие формы пятновыводителей – порошок</a:t>
            </a:r>
            <a:r>
              <a:rPr lang="en-US" sz="1200" dirty="0" smtClean="0"/>
              <a:t>/</a:t>
            </a:r>
            <a:r>
              <a:rPr lang="ru-RU" sz="1200" dirty="0" smtClean="0"/>
              <a:t>спрей</a:t>
            </a:r>
            <a:r>
              <a:rPr lang="en-US" sz="1200" dirty="0" smtClean="0"/>
              <a:t>/</a:t>
            </a:r>
            <a:r>
              <a:rPr lang="ru-RU" sz="1200" dirty="0" smtClean="0"/>
              <a:t>жидкий</a:t>
            </a:r>
            <a:r>
              <a:rPr lang="en-US" sz="1200" dirty="0" smtClean="0"/>
              <a:t>/</a:t>
            </a:r>
            <a:r>
              <a:rPr lang="ru-RU" sz="1200" dirty="0" smtClean="0"/>
              <a:t>мыло.  </a:t>
            </a:r>
          </a:p>
          <a:p>
            <a:pPr marL="628650" lvl="1" indent="-171450">
              <a:buFont typeface="Wingdings" panose="05000000000000000000" pitchFamily="2" charset="2"/>
              <a:buChar char="v"/>
            </a:pPr>
            <a:r>
              <a:rPr lang="ru-RU" sz="1200" dirty="0" smtClean="0"/>
              <a:t>Альтернативная форма продукта выделяет его для потребителя.</a:t>
            </a:r>
            <a:endParaRPr lang="ru-RU" sz="1200" dirty="0"/>
          </a:p>
          <a:p>
            <a:pPr lvl="1"/>
            <a:endParaRPr lang="ru-RU" sz="1200" dirty="0" smtClean="0"/>
          </a:p>
          <a:p>
            <a:endParaRPr lang="ru-RU" sz="1200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6797006" y="356321"/>
            <a:ext cx="1958946" cy="848505"/>
            <a:chOff x="6797006" y="356321"/>
            <a:chExt cx="1958946" cy="848505"/>
          </a:xfrm>
        </p:grpSpPr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97006" y="557034"/>
              <a:ext cx="576400" cy="572681"/>
            </a:xfrm>
            <a:prstGeom prst="rect">
              <a:avLst/>
            </a:prstGeom>
          </p:spPr>
        </p:pic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17360" y="356321"/>
              <a:ext cx="860752" cy="848505"/>
            </a:xfrm>
            <a:prstGeom prst="rect">
              <a:avLst/>
            </a:prstGeom>
          </p:spPr>
        </p:pic>
        <p:pic>
          <p:nvPicPr>
            <p:cNvPr id="17" name="Рисунок 16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00392" y="519819"/>
              <a:ext cx="655560" cy="647112"/>
            </a:xfrm>
            <a:prstGeom prst="rect">
              <a:avLst/>
            </a:prstGeom>
          </p:spPr>
        </p:pic>
      </p:grpSp>
      <p:grpSp>
        <p:nvGrpSpPr>
          <p:cNvPr id="8" name="Группа 7"/>
          <p:cNvGrpSpPr/>
          <p:nvPr/>
        </p:nvGrpSpPr>
        <p:grpSpPr>
          <a:xfrm>
            <a:off x="5652120" y="1915464"/>
            <a:ext cx="3456384" cy="2516144"/>
            <a:chOff x="5733184" y="1915464"/>
            <a:chExt cx="3456384" cy="2516144"/>
          </a:xfrm>
        </p:grpSpPr>
        <p:sp>
          <p:nvSpPr>
            <p:cNvPr id="18" name="Выноска-облако 17"/>
            <p:cNvSpPr/>
            <p:nvPr/>
          </p:nvSpPr>
          <p:spPr>
            <a:xfrm>
              <a:off x="5733184" y="1915464"/>
              <a:ext cx="3168352" cy="2516144"/>
            </a:xfrm>
            <a:prstGeom prst="cloudCallou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63253" y="2215897"/>
              <a:ext cx="258243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u-RU" sz="1200" b="1" dirty="0" smtClean="0">
                  <a:solidFill>
                    <a:schemeClr val="accent4">
                      <a:lumMod val="50000"/>
                    </a:schemeClr>
                  </a:solidFill>
                </a:rPr>
                <a:t>Доверие к бренду в категории</a:t>
              </a:r>
              <a:endParaRPr lang="ru-RU" sz="12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5851301" y="3035036"/>
              <a:ext cx="266438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u-RU" sz="1200" b="1" dirty="0">
                  <a:solidFill>
                    <a:schemeClr val="accent4">
                      <a:lumMod val="50000"/>
                    </a:schemeClr>
                  </a:solidFill>
                </a:rPr>
                <a:t>Универсальность </a:t>
              </a:r>
              <a:r>
                <a:rPr lang="ru-RU" sz="1200" b="1" dirty="0" smtClean="0">
                  <a:solidFill>
                    <a:schemeClr val="accent4">
                      <a:lumMod val="50000"/>
                    </a:schemeClr>
                  </a:solidFill>
                </a:rPr>
                <a:t>применения</a:t>
              </a:r>
              <a:endParaRPr lang="ru-RU" sz="12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110892" y="2758037"/>
              <a:ext cx="2575064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u-RU" sz="1200" b="1" dirty="0">
                  <a:solidFill>
                    <a:schemeClr val="accent4">
                      <a:lumMod val="50000"/>
                    </a:schemeClr>
                  </a:solidFill>
                </a:rPr>
                <a:t>Оригинальная форма продукта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805192" y="3430741"/>
              <a:ext cx="280831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u-RU" sz="1200" b="1" dirty="0" smtClean="0">
                  <a:solidFill>
                    <a:schemeClr val="accent4">
                      <a:lumMod val="50000"/>
                    </a:schemeClr>
                  </a:solidFill>
                </a:rPr>
                <a:t>Эффективность для самых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089878" y="2431921"/>
              <a:ext cx="309969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u-RU" sz="1200" b="1" dirty="0" smtClean="0">
                  <a:solidFill>
                    <a:schemeClr val="accent4">
                      <a:lumMod val="50000"/>
                    </a:schemeClr>
                  </a:solidFill>
                </a:rPr>
                <a:t>Безопасно для детей и вещей</a:t>
              </a:r>
              <a:endParaRPr lang="ru-RU" sz="1200" b="1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6186168" y="3722870"/>
            <a:ext cx="21002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accent4">
                    <a:lumMod val="50000"/>
                  </a:schemeClr>
                </a:solidFill>
              </a:rPr>
              <a:t>спасения любимых вещичек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796136" y="3573016"/>
            <a:ext cx="247054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chemeClr val="accent4">
                    <a:lumMod val="50000"/>
                  </a:schemeClr>
                </a:solidFill>
              </a:rPr>
              <a:t>распространенных загрязнений  и</a:t>
            </a:r>
          </a:p>
        </p:txBody>
      </p:sp>
    </p:spTree>
    <p:extLst>
      <p:ext uri="{BB962C8B-B14F-4D97-AF65-F5344CB8AC3E}">
        <p14:creationId xmlns:p14="http://schemas.microsoft.com/office/powerpoint/2010/main" val="202977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584710" y="4909561"/>
            <a:ext cx="1683655" cy="523220"/>
            <a:chOff x="-5516541" y="5673039"/>
            <a:chExt cx="1928236" cy="523220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-5416162" y="5673039"/>
              <a:ext cx="1827857" cy="523220"/>
            </a:xfrm>
            <a:prstGeom prst="rect">
              <a:avLst/>
            </a:prstGeom>
            <a:solidFill>
              <a:schemeClr val="bg1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-5516541" y="5673039"/>
              <a:ext cx="18110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i="1" dirty="0"/>
                <a:t>Вес – 35 г. </a:t>
              </a:r>
            </a:p>
            <a:p>
              <a:pPr algn="ctr"/>
              <a:r>
                <a:rPr lang="ru-RU" sz="1400" i="1" dirty="0" smtClean="0"/>
                <a:t>РРЦ: </a:t>
              </a:r>
              <a:r>
                <a:rPr lang="ru-RU" sz="1400" i="1" dirty="0" smtClean="0"/>
                <a:t>199 </a:t>
              </a:r>
              <a:r>
                <a:rPr lang="ru-RU" sz="1400" i="1" dirty="0" smtClean="0"/>
                <a:t>руб.</a:t>
              </a:r>
              <a:endParaRPr lang="ru-RU" sz="1400" i="1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6797006" y="356321"/>
            <a:ext cx="1958946" cy="848505"/>
            <a:chOff x="6797006" y="356321"/>
            <a:chExt cx="1958946" cy="848505"/>
          </a:xfrm>
        </p:grpSpPr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97006" y="557034"/>
              <a:ext cx="576400" cy="572681"/>
            </a:xfrm>
            <a:prstGeom prst="rect">
              <a:avLst/>
            </a:prstGeom>
          </p:spPr>
        </p:pic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17360" y="356321"/>
              <a:ext cx="860752" cy="848505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00392" y="519819"/>
              <a:ext cx="655560" cy="647112"/>
            </a:xfrm>
            <a:prstGeom prst="rect">
              <a:avLst/>
            </a:prstGeom>
          </p:spPr>
        </p:pic>
      </p:grpSp>
      <p:sp>
        <p:nvSpPr>
          <p:cNvPr id="28" name="Заголовок 1"/>
          <p:cNvSpPr txBox="1">
            <a:spLocks/>
          </p:cNvSpPr>
          <p:nvPr/>
        </p:nvSpPr>
        <p:spPr>
          <a:xfrm>
            <a:off x="1607646" y="404664"/>
            <a:ext cx="5344561" cy="83099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ru-RU"/>
            </a:defPPr>
            <a:lvl1pPr algn="r">
              <a:spcBef>
                <a:spcPct val="0"/>
              </a:spcBef>
              <a:buNone/>
              <a:defRPr sz="2800" b="1" cap="all">
                <a:ln w="9000" cmpd="sng">
                  <a:noFill/>
                  <a:prstDash val="solid"/>
                </a:ln>
                <a:solidFill>
                  <a:srgbClr val="9278D1"/>
                </a:soli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pPr algn="ctr"/>
            <a:r>
              <a:rPr lang="ru-RU" sz="2400" dirty="0" smtClean="0">
                <a:solidFill>
                  <a:srgbClr val="FF6699"/>
                </a:solidFill>
              </a:rPr>
              <a:t>НОВИНКА!</a:t>
            </a:r>
            <a:r>
              <a:rPr lang="ru-RU" sz="2400" dirty="0" smtClean="0">
                <a:solidFill>
                  <a:srgbClr val="FF0000"/>
                </a:solidFill>
              </a:rPr>
              <a:t>  </a:t>
            </a:r>
            <a:r>
              <a:rPr lang="ru-RU" sz="2400" dirty="0" smtClean="0"/>
              <a:t>Кислородный карандаш-пятновыводитель</a:t>
            </a:r>
            <a:endParaRPr lang="ru-RU" sz="24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876141" y="1789410"/>
            <a:ext cx="5640681" cy="2287662"/>
          </a:xfrm>
          <a:prstGeom prst="roundRect">
            <a:avLst>
              <a:gd name="adj" fmla="val 9445"/>
            </a:avLst>
          </a:prstGeom>
          <a:solidFill>
            <a:srgbClr val="927DCD">
              <a:alpha val="25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30" name="Объект 2"/>
          <p:cNvSpPr txBox="1">
            <a:spLocks/>
          </p:cNvSpPr>
          <p:nvPr/>
        </p:nvSpPr>
        <p:spPr>
          <a:xfrm>
            <a:off x="2915816" y="1844824"/>
            <a:ext cx="5652378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ru-RU" sz="1300" dirty="0" smtClean="0"/>
              <a:t>Безопасное</a:t>
            </a:r>
            <a:r>
              <a:rPr lang="en-US" sz="1300" dirty="0" smtClean="0"/>
              <a:t> </a:t>
            </a:r>
            <a:r>
              <a:rPr lang="ru-RU" sz="1300" dirty="0" smtClean="0"/>
              <a:t> средство для предварительного и деликатного выведения пятен с детского белья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 smtClean="0"/>
              <a:t>На основе натурального кислородного отбеливателя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 smtClean="0"/>
              <a:t>Эффективно справляется с  характерными пятнами малышей и подросших деток:  от детского </a:t>
            </a:r>
            <a:r>
              <a:rPr lang="ru-RU" sz="1300" dirty="0"/>
              <a:t>питания, </a:t>
            </a:r>
            <a:r>
              <a:rPr lang="ru-RU" sz="1300" dirty="0" smtClean="0"/>
              <a:t>фруктов и ягод (вкл. детские пюре), соков</a:t>
            </a:r>
            <a:r>
              <a:rPr lang="ru-RU" sz="1300" dirty="0"/>
              <a:t>, чая, </a:t>
            </a:r>
            <a:r>
              <a:rPr lang="ru-RU" sz="1300" dirty="0" smtClean="0"/>
              <a:t>какао, травы, ручки</a:t>
            </a:r>
            <a:r>
              <a:rPr lang="ru-RU" sz="1300" dirty="0"/>
              <a:t>, </a:t>
            </a:r>
            <a:r>
              <a:rPr lang="ru-RU" sz="1300" dirty="0" smtClean="0"/>
              <a:t>красок, йода</a:t>
            </a:r>
            <a:r>
              <a:rPr lang="ru-RU" sz="1300" dirty="0"/>
              <a:t>, зеленки, </a:t>
            </a:r>
            <a:r>
              <a:rPr lang="ru-RU" sz="1300" dirty="0" smtClean="0"/>
              <a:t>крови, специфических </a:t>
            </a:r>
            <a:r>
              <a:rPr lang="ru-RU" sz="1300" dirty="0"/>
              <a:t>детских </a:t>
            </a:r>
            <a:r>
              <a:rPr lang="ru-RU" sz="1300" dirty="0" smtClean="0"/>
              <a:t>загрязнений.</a:t>
            </a:r>
            <a:endParaRPr lang="ru-RU" sz="1300" dirty="0"/>
          </a:p>
          <a:p>
            <a:pPr>
              <a:buFont typeface="Wingdings" pitchFamily="2" charset="2"/>
              <a:buChar char="ü"/>
            </a:pPr>
            <a:r>
              <a:rPr lang="ru-RU" sz="1300" dirty="0" smtClean="0"/>
              <a:t>Бережен к тканям, безвреден для цветных и деликатных изделий</a:t>
            </a:r>
          </a:p>
          <a:p>
            <a:pPr>
              <a:buFont typeface="Wingdings" pitchFamily="2" charset="2"/>
              <a:buChar char="ü"/>
            </a:pPr>
            <a:r>
              <a:rPr lang="ru-RU" sz="1300" dirty="0" smtClean="0"/>
              <a:t>Компактный </a:t>
            </a:r>
            <a:r>
              <a:rPr lang="ru-RU" sz="1300" dirty="0"/>
              <a:t>размер для удобства хранения и использования вне дома</a:t>
            </a:r>
          </a:p>
          <a:p>
            <a:pPr marL="0" indent="0">
              <a:buNone/>
            </a:pPr>
            <a:endParaRPr lang="en-US" sz="1000" dirty="0"/>
          </a:p>
          <a:p>
            <a:pPr>
              <a:buFont typeface="Wingdings" pitchFamily="2" charset="2"/>
              <a:buChar char="ü"/>
            </a:pPr>
            <a:endParaRPr lang="ru-RU" sz="13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000" dirty="0" smtClean="0"/>
          </a:p>
        </p:txBody>
      </p:sp>
      <p:sp>
        <p:nvSpPr>
          <p:cNvPr id="31" name="Прямоугольник 30"/>
          <p:cNvSpPr/>
          <p:nvPr/>
        </p:nvSpPr>
        <p:spPr>
          <a:xfrm>
            <a:off x="3434772" y="4365104"/>
            <a:ext cx="4955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9278D1"/>
                </a:solidFill>
              </a:rPr>
              <a:t>ДОПОЛНИТЕЛЬНЫЙ СВОЙСТВА :</a:t>
            </a:r>
            <a:endParaRPr lang="ru-RU" sz="1200" dirty="0">
              <a:solidFill>
                <a:srgbClr val="9278D1"/>
              </a:solidFill>
            </a:endParaRPr>
          </a:p>
          <a:p>
            <a:r>
              <a:rPr lang="ru-RU" sz="1200" dirty="0" smtClean="0"/>
              <a:t>Полностью выполаскивается из тканей</a:t>
            </a:r>
          </a:p>
          <a:p>
            <a:r>
              <a:rPr lang="ru-RU" sz="1200" dirty="0" smtClean="0"/>
              <a:t>Для особо стойких загрязнений допустимо повторное применение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155727" y="5373216"/>
            <a:ext cx="5081511" cy="529872"/>
          </a:xfrm>
          <a:prstGeom prst="roundRect">
            <a:avLst/>
          </a:prstGeom>
          <a:solidFill>
            <a:srgbClr val="927DCD">
              <a:alpha val="25000"/>
            </a:srgb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200" dirty="0" err="1" smtClean="0">
                <a:solidFill>
                  <a:prstClr val="black"/>
                </a:solidFill>
              </a:rPr>
              <a:t>Биоразлагаемый</a:t>
            </a:r>
            <a:r>
              <a:rPr lang="ru-RU" sz="1200" dirty="0" smtClean="0">
                <a:solidFill>
                  <a:prstClr val="black"/>
                </a:solidFill>
              </a:rPr>
              <a:t> состав</a:t>
            </a:r>
            <a:r>
              <a:rPr lang="ru-RU" sz="1200" dirty="0">
                <a:solidFill>
                  <a:prstClr val="black"/>
                </a:solidFill>
              </a:rPr>
              <a:t/>
            </a:r>
            <a:br>
              <a:rPr lang="ru-RU" sz="1200" dirty="0">
                <a:solidFill>
                  <a:prstClr val="black"/>
                </a:solidFill>
              </a:rPr>
            </a:br>
            <a:r>
              <a:rPr lang="ru-RU" sz="1200" dirty="0">
                <a:solidFill>
                  <a:prstClr val="black"/>
                </a:solidFill>
              </a:rPr>
              <a:t>Не содержит </a:t>
            </a:r>
            <a:r>
              <a:rPr lang="ru-RU" sz="1200" dirty="0" err="1" smtClean="0">
                <a:solidFill>
                  <a:prstClr val="black"/>
                </a:solidFill>
              </a:rPr>
              <a:t>хлора,фосфатов</a:t>
            </a:r>
            <a:r>
              <a:rPr lang="ru-RU" sz="1200" dirty="0" smtClean="0">
                <a:solidFill>
                  <a:prstClr val="black"/>
                </a:solidFill>
              </a:rPr>
              <a:t> и агрессивных химикатов.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59746" y="1129714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defRPr sz="1400">
                <a:effectLst/>
              </a:defRPr>
            </a:lvl1pPr>
          </a:lstStyle>
          <a:p>
            <a:r>
              <a:rPr lang="ru-RU" sz="2400" b="1" dirty="0" smtClean="0">
                <a:solidFill>
                  <a:srgbClr val="FF6699"/>
                </a:solidFill>
              </a:rPr>
              <a:t>для детского белья</a:t>
            </a:r>
            <a:endParaRPr lang="ru-RU" sz="2400" b="1" dirty="0">
              <a:solidFill>
                <a:srgbClr val="FF6699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 rot="653510">
            <a:off x="576018" y="2233165"/>
            <a:ext cx="2012148" cy="907125"/>
            <a:chOff x="362607" y="2387047"/>
            <a:chExt cx="2012148" cy="907125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62607" y="2387047"/>
              <a:ext cx="1174854" cy="907125"/>
            </a:xfrm>
            <a:prstGeom prst="rect">
              <a:avLst/>
            </a:prstGeom>
          </p:spPr>
        </p:pic>
        <p:pic>
          <p:nvPicPr>
            <p:cNvPr id="7" name="Рисунок 6"/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320238" y="2387047"/>
              <a:ext cx="1054517" cy="907124"/>
            </a:xfrm>
            <a:prstGeom prst="rect">
              <a:avLst/>
            </a:prstGeom>
          </p:spPr>
        </p:pic>
      </p:grpSp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544" y="3036945"/>
            <a:ext cx="1767703" cy="1544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3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27584" y="476091"/>
            <a:ext cx="8238260" cy="523220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ru-RU"/>
            </a:defPPr>
            <a:lvl1pPr algn="ctr">
              <a:spcBef>
                <a:spcPct val="0"/>
              </a:spcBef>
              <a:buNone/>
              <a:defRPr sz="2800" b="1" cap="all">
                <a:ln w="9000" cmpd="sng">
                  <a:noFill/>
                  <a:prstDash val="solid"/>
                </a:ln>
                <a:solidFill>
                  <a:srgbClr val="9278D1"/>
                </a:soli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r>
              <a:rPr lang="ru-RU" dirty="0" smtClean="0"/>
              <a:t>Принцип действия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820354" y="2132856"/>
            <a:ext cx="46805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1400" b="1" dirty="0" smtClean="0">
                <a:solidFill>
                  <a:srgbClr val="002060"/>
                </a:solidFill>
              </a:rPr>
              <a:t>       Кислородный отбеливатель - </a:t>
            </a:r>
            <a:r>
              <a:rPr lang="ru-RU" sz="1400" dirty="0" smtClean="0">
                <a:solidFill>
                  <a:srgbClr val="002060"/>
                </a:solidFill>
              </a:rPr>
              <a:t>безопасный </a:t>
            </a:r>
            <a:r>
              <a:rPr lang="ru-RU" sz="1400" dirty="0">
                <a:solidFill>
                  <a:srgbClr val="002060"/>
                </a:solidFill>
              </a:rPr>
              <a:t>для человека и природы экологически чистый </a:t>
            </a:r>
            <a:r>
              <a:rPr lang="ru-RU" sz="1400" dirty="0" smtClean="0">
                <a:solidFill>
                  <a:srgbClr val="002060"/>
                </a:solidFill>
              </a:rPr>
              <a:t>отбеливатель.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     Основное действие – разрушение загрязнения. Попадая на мокрую поверхность пятна, компонент вступает в активную химическую реакцию – выделяет пузырьки газа и образует пену, таким образом разрушает структуру загрязнения, отделяет частицы загрязнения от ткани + обеспечивают загрязнение.</a:t>
            </a:r>
          </a:p>
          <a:p>
            <a:pPr algn="just"/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      Процесс безопасен для ткани и химически закрепленных в ней красителей. </a:t>
            </a:r>
          </a:p>
          <a:p>
            <a:pPr algn="just"/>
            <a:endParaRPr lang="ru-RU" sz="14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</a:rPr>
              <a:t>     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</a:rPr>
              <a:t> </a:t>
            </a:r>
            <a:r>
              <a:rPr lang="ru-RU" sz="1400" b="1" dirty="0" smtClean="0">
                <a:solidFill>
                  <a:srgbClr val="002060"/>
                </a:solidFill>
              </a:rPr>
              <a:t>      </a:t>
            </a:r>
            <a:r>
              <a:rPr lang="ru-RU" sz="1400" b="1" dirty="0" err="1" smtClean="0">
                <a:solidFill>
                  <a:srgbClr val="002060"/>
                </a:solidFill>
              </a:rPr>
              <a:t>П</a:t>
            </a:r>
            <a:r>
              <a:rPr lang="ru-RU" sz="1400" dirty="0" err="1" smtClean="0">
                <a:solidFill>
                  <a:srgbClr val="002060"/>
                </a:solidFill>
              </a:rPr>
              <a:t>оверхностно</a:t>
            </a:r>
            <a:r>
              <a:rPr lang="ru-RU" sz="1400" b="1" dirty="0" err="1" smtClean="0">
                <a:solidFill>
                  <a:srgbClr val="002060"/>
                </a:solidFill>
              </a:rPr>
              <a:t>А</a:t>
            </a:r>
            <a:r>
              <a:rPr lang="ru-RU" sz="1400" dirty="0" err="1" smtClean="0">
                <a:solidFill>
                  <a:srgbClr val="002060"/>
                </a:solidFill>
              </a:rPr>
              <a:t>ктивные</a:t>
            </a:r>
            <a:r>
              <a:rPr lang="ru-RU" sz="1400" b="1" dirty="0" err="1" smtClean="0">
                <a:solidFill>
                  <a:srgbClr val="002060"/>
                </a:solidFill>
              </a:rPr>
              <a:t>В</a:t>
            </a:r>
            <a:r>
              <a:rPr lang="ru-RU" sz="1400" dirty="0" err="1" smtClean="0">
                <a:solidFill>
                  <a:srgbClr val="002060"/>
                </a:solidFill>
              </a:rPr>
              <a:t>ещества</a:t>
            </a:r>
            <a:r>
              <a:rPr lang="ru-RU" sz="1400" b="1" dirty="0" smtClean="0">
                <a:solidFill>
                  <a:srgbClr val="002060"/>
                </a:solidFill>
              </a:rPr>
              <a:t> </a:t>
            </a:r>
            <a:r>
              <a:rPr lang="ru-RU" sz="1400" dirty="0" smtClean="0">
                <a:solidFill>
                  <a:srgbClr val="002060"/>
                </a:solidFill>
              </a:rPr>
              <a:t>помогают удалять загрязнения. Каждая мицелла ПАВ</a:t>
            </a:r>
            <a:r>
              <a:rPr lang="en-US" sz="1400" dirty="0" smtClean="0">
                <a:solidFill>
                  <a:srgbClr val="002060"/>
                </a:solidFill>
              </a:rPr>
              <a:t>’</a:t>
            </a:r>
            <a:r>
              <a:rPr lang="ru-RU" sz="1400" dirty="0" smtClean="0">
                <a:solidFill>
                  <a:srgbClr val="002060"/>
                </a:solidFill>
              </a:rPr>
              <a:t>а захватывает частичку загрязнения и при дальнейшем соприкосновении  с водой унос</a:t>
            </a:r>
            <a:r>
              <a:rPr lang="ru-RU" sz="1400" dirty="0">
                <a:solidFill>
                  <a:srgbClr val="002060"/>
                </a:solidFill>
              </a:rPr>
              <a:t>и</a:t>
            </a:r>
            <a:r>
              <a:rPr lang="ru-RU" sz="1400" dirty="0" smtClean="0">
                <a:solidFill>
                  <a:srgbClr val="002060"/>
                </a:solidFill>
              </a:rPr>
              <a:t>т с собой.</a:t>
            </a:r>
            <a:endParaRPr lang="ru-RU" altLang="ru-RU" sz="1400" dirty="0">
              <a:solidFill>
                <a:srgbClr val="002060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115616" y="2301773"/>
            <a:ext cx="2275335" cy="1584176"/>
            <a:chOff x="5477825" y="2420888"/>
            <a:chExt cx="3217911" cy="2371325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7825" y="2420888"/>
              <a:ext cx="3217911" cy="237132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8" name="Picture 2" descr="http://ecoera.ua/image/cache/data-sodium-percarbonate-sp-3-170x125.jpg"/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985452" y="2420888"/>
              <a:ext cx="696957" cy="505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Прямоугольник 3"/>
          <p:cNvSpPr/>
          <p:nvPr/>
        </p:nvSpPr>
        <p:spPr>
          <a:xfrm>
            <a:off x="1821022" y="1270501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Состав/</a:t>
            </a:r>
            <a:r>
              <a:rPr lang="en-US" sz="1200" dirty="0" err="1"/>
              <a:t>Zusammensetzung</a:t>
            </a:r>
            <a:r>
              <a:rPr lang="en-US" sz="1200" dirty="0"/>
              <a:t>: 15-30% </a:t>
            </a:r>
            <a:r>
              <a:rPr lang="ru-RU" sz="1200" dirty="0"/>
              <a:t>кислородсодержащие отбеливатели, 5-15% анионные ПАВ, вспомогательные вещества/ 15-30% </a:t>
            </a:r>
            <a:r>
              <a:rPr lang="en-US" sz="1200" dirty="0"/>
              <a:t>Oxygen-based bleaching agents, 5-15 %  Anionic surfactants, additional components.</a:t>
            </a:r>
            <a:endParaRPr lang="ru-RU" sz="1200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6797006" y="356321"/>
            <a:ext cx="1958946" cy="848505"/>
            <a:chOff x="6797006" y="356321"/>
            <a:chExt cx="1958946" cy="848505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97006" y="557034"/>
              <a:ext cx="576400" cy="572681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17360" y="356321"/>
              <a:ext cx="860752" cy="848505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00392" y="519819"/>
              <a:ext cx="655560" cy="647112"/>
            </a:xfrm>
            <a:prstGeom prst="rect">
              <a:avLst/>
            </a:prstGeom>
          </p:spPr>
        </p:pic>
      </p:grp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1258" y="4350910"/>
            <a:ext cx="2347343" cy="14729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169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0634" y="283690"/>
            <a:ext cx="753713" cy="744000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1864883" y="387821"/>
            <a:ext cx="4939365" cy="138499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ru-RU"/>
            </a:defPPr>
            <a:lvl1pPr algn="r">
              <a:spcBef>
                <a:spcPct val="0"/>
              </a:spcBef>
              <a:buNone/>
              <a:defRPr sz="2800" b="1" cap="all">
                <a:ln w="9000" cmpd="sng">
                  <a:noFill/>
                  <a:prstDash val="solid"/>
                </a:ln>
                <a:solidFill>
                  <a:srgbClr val="9278D1"/>
                </a:soli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pPr algn="ctr"/>
            <a:r>
              <a:rPr lang="ru-RU" dirty="0" smtClean="0"/>
              <a:t>Инструкция по</a:t>
            </a:r>
          </a:p>
          <a:p>
            <a:pPr algn="ctr"/>
            <a:r>
              <a:rPr lang="ru-RU" dirty="0" smtClean="0"/>
              <a:t>применению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7699" y="1916832"/>
            <a:ext cx="4452048" cy="2757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 smtClean="0"/>
              <a:t>-  Освободить кончик карандаша от защитной пленки</a:t>
            </a:r>
            <a:endParaRPr lang="en-US" sz="12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4067" y="301255"/>
            <a:ext cx="713472" cy="70886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5319" y="200991"/>
            <a:ext cx="922522" cy="909397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675" y="2539321"/>
            <a:ext cx="967693" cy="104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675" y="4355781"/>
            <a:ext cx="959562" cy="1053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2492896"/>
            <a:ext cx="963628" cy="1057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4247111"/>
            <a:ext cx="955495" cy="1057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Объект 2"/>
          <p:cNvSpPr txBox="1">
            <a:spLocks/>
          </p:cNvSpPr>
          <p:nvPr/>
        </p:nvSpPr>
        <p:spPr>
          <a:xfrm>
            <a:off x="4580505" y="5808082"/>
            <a:ext cx="4108523" cy="2757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200" dirty="0" smtClean="0"/>
              <a:t>-  После использования протереть карандаш сухой тканью</a:t>
            </a:r>
            <a:endParaRPr lang="en-US" sz="1200" dirty="0" smtClean="0"/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1619672" y="2539321"/>
            <a:ext cx="2898247" cy="2757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200" dirty="0" smtClean="0"/>
              <a:t>   Основательно намочить ткань в области пятна теплой водой (40-50 </a:t>
            </a:r>
            <a:r>
              <a:rPr lang="en-US" sz="1200" dirty="0" smtClean="0"/>
              <a:t>C)</a:t>
            </a:r>
            <a:r>
              <a:rPr lang="ru-RU" sz="1200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200" dirty="0" smtClean="0"/>
              <a:t>   Для особенно стойких пятен, при повторном применении –  увеличить температуру воды.</a:t>
            </a: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1547664" y="4109219"/>
            <a:ext cx="2898247" cy="2757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200" dirty="0" smtClean="0"/>
              <a:t>   Потереть карандашом по поверхности пятна. Необходимо приложение некоторого усилия.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200" dirty="0"/>
              <a:t> </a:t>
            </a:r>
            <a:r>
              <a:rPr lang="ru-RU" sz="1200" dirty="0" smtClean="0"/>
              <a:t>  Должно быть видно средство на поверхности пятна.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200" dirty="0"/>
              <a:t> </a:t>
            </a:r>
            <a:r>
              <a:rPr lang="ru-RU" sz="1200" dirty="0" smtClean="0"/>
              <a:t>  Для сложных</a:t>
            </a:r>
            <a:r>
              <a:rPr lang="en-US" sz="1200" dirty="0" smtClean="0"/>
              <a:t>/</a:t>
            </a:r>
            <a:r>
              <a:rPr lang="ru-RU" sz="1200" dirty="0" smtClean="0"/>
              <a:t>застарелых пятен рекомендуется также потереть на руках ткань в области пятна.</a:t>
            </a:r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5583078" y="2505143"/>
            <a:ext cx="3237394" cy="2757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200" dirty="0" smtClean="0"/>
              <a:t>   </a:t>
            </a:r>
            <a:r>
              <a:rPr lang="ru-RU" sz="1200" dirty="0"/>
              <a:t>П</a:t>
            </a:r>
            <a:r>
              <a:rPr lang="ru-RU" sz="1200" dirty="0" smtClean="0"/>
              <a:t>одождать 10-15 минут.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200" dirty="0" smtClean="0"/>
              <a:t>   Пузырьки газа начнут разрушать структуру пятна и обесцвечивать его.</a:t>
            </a:r>
          </a:p>
          <a:p>
            <a:pPr marL="0" indent="0">
              <a:buNone/>
            </a:pPr>
            <a:r>
              <a:rPr lang="ru-RU" sz="1200" dirty="0"/>
              <a:t> </a:t>
            </a:r>
            <a:r>
              <a:rPr lang="ru-RU" sz="1200" dirty="0" smtClean="0"/>
              <a:t>  Необходимо, что пятно побледнело. В противном случае – потереть на руках, более насыщенно нанести </a:t>
            </a:r>
            <a:r>
              <a:rPr lang="ru-RU" sz="1200" dirty="0"/>
              <a:t>средство </a:t>
            </a:r>
            <a:r>
              <a:rPr lang="ru-RU" sz="1200" dirty="0" smtClean="0"/>
              <a:t>повторно.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1200" dirty="0" smtClean="0"/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5671679" y="4217888"/>
            <a:ext cx="2898247" cy="2757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200" dirty="0" smtClean="0"/>
              <a:t>   Постирать в стиральной машине или вручную.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200" dirty="0" smtClean="0"/>
              <a:t>   </a:t>
            </a:r>
            <a:r>
              <a:rPr lang="ru-RU" sz="1200" dirty="0" err="1" smtClean="0"/>
              <a:t>ПАВы</a:t>
            </a:r>
            <a:r>
              <a:rPr lang="ru-RU" sz="1200" dirty="0" smtClean="0"/>
              <a:t> при контакте с водой «смоют» обесцвеченные частицы загрязнения с тканей.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1200" dirty="0" smtClean="0"/>
          </a:p>
        </p:txBody>
      </p:sp>
    </p:spTree>
    <p:extLst>
      <p:ext uri="{BB962C8B-B14F-4D97-AF65-F5344CB8AC3E}">
        <p14:creationId xmlns:p14="http://schemas.microsoft.com/office/powerpoint/2010/main" val="274601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115616" y="303519"/>
            <a:ext cx="7128792" cy="95410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cap="all" dirty="0" smtClean="0">
                <a:ln w="9000" cmpd="sng">
                  <a:noFill/>
                  <a:prstDash val="solid"/>
                </a:ln>
                <a:solidFill>
                  <a:srgbClr val="9278D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Презентация </a:t>
            </a:r>
          </a:p>
          <a:p>
            <a:r>
              <a:rPr lang="ru-RU" sz="2800" b="1" cap="all" dirty="0" smtClean="0">
                <a:ln w="9000" cmpd="sng">
                  <a:noFill/>
                  <a:prstDash val="solid"/>
                </a:ln>
                <a:solidFill>
                  <a:srgbClr val="9278D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в точке продаж</a:t>
            </a:r>
            <a:endParaRPr lang="ru-RU" sz="1800" b="1" cap="all" dirty="0">
              <a:ln w="9000" cmpd="sng">
                <a:noFill/>
                <a:prstDash val="solid"/>
              </a:ln>
              <a:solidFill>
                <a:srgbClr val="9278D1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331640" y="1488852"/>
            <a:ext cx="3301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9278D1"/>
                </a:solidFill>
              </a:rPr>
              <a:t>КРЮЧКИ, НАКОПИТЕЛИ</a:t>
            </a:r>
          </a:p>
          <a:p>
            <a:r>
              <a:rPr lang="ru-RU" sz="1200" dirty="0" smtClean="0"/>
              <a:t>     </a:t>
            </a:r>
            <a:r>
              <a:rPr lang="ru-RU" sz="1200" dirty="0"/>
              <a:t>Н</a:t>
            </a:r>
            <a:r>
              <a:rPr lang="ru-RU" sz="1200" dirty="0" smtClean="0"/>
              <a:t>аличие </a:t>
            </a:r>
            <a:r>
              <a:rPr lang="ru-RU" sz="1200" dirty="0" err="1" smtClean="0"/>
              <a:t>еврослота</a:t>
            </a:r>
            <a:r>
              <a:rPr lang="ru-RU" sz="1200" dirty="0" smtClean="0"/>
              <a:t> позволяет разместить продукт на крючках.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  Благодаря удобной форме упаковки продукт может быть размещен в накопителях. </a:t>
            </a:r>
            <a:endParaRPr lang="ru-RU" sz="1200" dirty="0"/>
          </a:p>
          <a:p>
            <a:endParaRPr lang="ru-RU" sz="1200" dirty="0" smtClean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67216" y="2552284"/>
            <a:ext cx="1230582" cy="1080120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5076056" y="1490455"/>
            <a:ext cx="32403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9278D1"/>
                </a:solidFill>
              </a:rPr>
              <a:t>                     СТРИП-ЛЕНТА на 12 </a:t>
            </a:r>
            <a:r>
              <a:rPr lang="ru-RU" sz="1200" b="1" dirty="0" err="1" smtClean="0">
                <a:solidFill>
                  <a:srgbClr val="9278D1"/>
                </a:solidFill>
              </a:rPr>
              <a:t>шт</a:t>
            </a:r>
            <a:endParaRPr lang="ru-RU" sz="1200" b="1" dirty="0" smtClean="0">
              <a:solidFill>
                <a:srgbClr val="9278D1"/>
              </a:solidFill>
            </a:endParaRPr>
          </a:p>
          <a:p>
            <a:r>
              <a:rPr lang="ru-RU" sz="1200" dirty="0" smtClean="0"/>
              <a:t>      Для размещения в </a:t>
            </a:r>
            <a:r>
              <a:rPr lang="ru-RU" sz="1200" dirty="0" err="1" smtClean="0"/>
              <a:t>прикассовой</a:t>
            </a:r>
            <a:r>
              <a:rPr lang="ru-RU" sz="1200" dirty="0" smtClean="0"/>
              <a:t> зоне, на обрешётках и </a:t>
            </a:r>
            <a:r>
              <a:rPr lang="ru-RU" sz="1200" dirty="0" err="1" smtClean="0"/>
              <a:t>пр.вертикальных</a:t>
            </a:r>
            <a:r>
              <a:rPr lang="ru-RU" sz="1200" dirty="0" smtClean="0"/>
              <a:t> поверхностях: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Отверстие </a:t>
            </a:r>
            <a:r>
              <a:rPr lang="ru-RU" sz="1200" dirty="0" err="1"/>
              <a:t>еврослот</a:t>
            </a:r>
            <a:endParaRPr lang="ru-R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Хомут (предусмотрен технологически)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</p:txBody>
      </p:sp>
      <p:grpSp>
        <p:nvGrpSpPr>
          <p:cNvPr id="26" name="Группа 25"/>
          <p:cNvGrpSpPr/>
          <p:nvPr/>
        </p:nvGrpSpPr>
        <p:grpSpPr>
          <a:xfrm>
            <a:off x="6797006" y="2797765"/>
            <a:ext cx="792088" cy="1796143"/>
            <a:chOff x="3563888" y="2276872"/>
            <a:chExt cx="1573255" cy="3491880"/>
          </a:xfrm>
        </p:grpSpPr>
        <p:pic>
          <p:nvPicPr>
            <p:cNvPr id="27" name="Рисунок 26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3"/>
            <a:stretch/>
          </p:blipFill>
          <p:spPr>
            <a:xfrm rot="5400000">
              <a:off x="2604576" y="3236184"/>
              <a:ext cx="3491880" cy="1573255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586788" y="4123200"/>
              <a:ext cx="1476164" cy="1477037"/>
            </a:xfrm>
            <a:prstGeom prst="ellipse">
              <a:avLst/>
            </a:prstGeom>
          </p:spPr>
        </p:pic>
      </p:grpSp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24128" y="2582205"/>
            <a:ext cx="647695" cy="38554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6512199" y="4941168"/>
            <a:ext cx="23042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       </a:t>
            </a:r>
            <a:r>
              <a:rPr lang="ru-RU" sz="1000" dirty="0" err="1" smtClean="0"/>
              <a:t>Стрип</a:t>
            </a:r>
            <a:r>
              <a:rPr lang="ru-RU" sz="1000" dirty="0" smtClean="0"/>
              <a:t>-лента длительного использования.</a:t>
            </a:r>
          </a:p>
          <a:p>
            <a:r>
              <a:rPr lang="ru-RU" sz="1000" dirty="0" smtClean="0"/>
              <a:t>       </a:t>
            </a:r>
            <a:r>
              <a:rPr lang="en-US" sz="1000" dirty="0" smtClean="0"/>
              <a:t>Min </a:t>
            </a:r>
            <a:r>
              <a:rPr lang="ru-RU" sz="1000" dirty="0" smtClean="0"/>
              <a:t>количество на 1 магазин – </a:t>
            </a:r>
          </a:p>
          <a:p>
            <a:r>
              <a:rPr lang="ru-RU" sz="1000" dirty="0" smtClean="0"/>
              <a:t> 2 штуки 1 вида.</a:t>
            </a:r>
          </a:p>
          <a:p>
            <a:r>
              <a:rPr lang="ru-RU" sz="1000" dirty="0" smtClean="0"/>
              <a:t>      Отгружается как </a:t>
            </a:r>
            <a:r>
              <a:rPr lang="ru-RU" sz="1000" dirty="0"/>
              <a:t>о</a:t>
            </a:r>
            <a:r>
              <a:rPr lang="ru-RU" sz="1000" dirty="0" smtClean="0"/>
              <a:t>борудование</a:t>
            </a:r>
            <a:r>
              <a:rPr lang="en-US" sz="1000" dirty="0" smtClean="0"/>
              <a:t>/</a:t>
            </a:r>
            <a:r>
              <a:rPr lang="ru-RU" sz="1000" dirty="0" smtClean="0"/>
              <a:t> </a:t>
            </a:r>
            <a:r>
              <a:rPr lang="ru-RU" sz="1000" dirty="0" err="1" smtClean="0"/>
              <a:t>рекламн</a:t>
            </a:r>
            <a:r>
              <a:rPr lang="ru-RU" sz="1000" dirty="0" smtClean="0"/>
              <a:t> материал.</a:t>
            </a:r>
            <a:endParaRPr lang="ru-RU" sz="1000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6797006" y="356321"/>
            <a:ext cx="1958946" cy="848505"/>
            <a:chOff x="6797006" y="356321"/>
            <a:chExt cx="1958946" cy="848505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797006" y="557034"/>
              <a:ext cx="576400" cy="572681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317360" y="356321"/>
              <a:ext cx="860752" cy="848505"/>
            </a:xfrm>
            <a:prstGeom prst="rect">
              <a:avLst/>
            </a:prstGeom>
          </p:spPr>
        </p:pic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00392" y="519819"/>
              <a:ext cx="655560" cy="647112"/>
            </a:xfrm>
            <a:prstGeom prst="rect">
              <a:avLst/>
            </a:prstGeom>
          </p:spPr>
        </p:pic>
      </p:grpSp>
      <p:sp>
        <p:nvSpPr>
          <p:cNvPr id="21" name="Прямоугольник 20"/>
          <p:cNvSpPr/>
          <p:nvPr/>
        </p:nvSpPr>
        <p:spPr>
          <a:xfrm>
            <a:off x="1209255" y="3837078"/>
            <a:ext cx="35465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9278D1"/>
                </a:solidFill>
              </a:rPr>
              <a:t>                                     ШОУ- БОКС*</a:t>
            </a:r>
          </a:p>
          <a:p>
            <a:r>
              <a:rPr lang="ru-RU" sz="1200" dirty="0" smtClean="0"/>
              <a:t>     Картонная </a:t>
            </a:r>
            <a:r>
              <a:rPr lang="ru-RU" sz="1200" dirty="0"/>
              <a:t>групповая упаковка</a:t>
            </a:r>
            <a:r>
              <a:rPr lang="ru-RU" sz="1200" dirty="0" smtClean="0"/>
              <a:t>, </a:t>
            </a:r>
            <a:r>
              <a:rPr lang="ru-RU" sz="1200" dirty="0" err="1" smtClean="0"/>
              <a:t>трансформи-рующаяся</a:t>
            </a:r>
            <a:r>
              <a:rPr lang="ru-RU" sz="1200" dirty="0" smtClean="0"/>
              <a:t> на полке </a:t>
            </a:r>
            <a:r>
              <a:rPr lang="ru-RU" sz="1200" dirty="0"/>
              <a:t>в </a:t>
            </a:r>
            <a:r>
              <a:rPr lang="ru-RU" sz="1200" dirty="0" smtClean="0"/>
              <a:t>презентационный бокс.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 Вместимость – 24 штуки.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 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864" y="4689296"/>
            <a:ext cx="1205880" cy="1414397"/>
          </a:xfrm>
          <a:prstGeom prst="rect">
            <a:avLst/>
          </a:prstGeom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1130507" y="6250570"/>
            <a:ext cx="3094665" cy="0"/>
          </a:xfrm>
          <a:prstGeom prst="line">
            <a:avLst/>
          </a:prstGeom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115616" y="6237312"/>
            <a:ext cx="33843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* Предварительное изображение, в стадии разработки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3433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300763" y="4456130"/>
            <a:ext cx="649765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/>
          </a:p>
          <a:p>
            <a:r>
              <a:rPr lang="ru-RU" sz="1200" b="1" dirty="0" smtClean="0">
                <a:solidFill>
                  <a:srgbClr val="9278D1"/>
                </a:solidFill>
              </a:rPr>
              <a:t>Особенности транспортировки</a:t>
            </a:r>
            <a:endParaRPr lang="ru-RU" sz="1200" dirty="0" smtClean="0"/>
          </a:p>
          <a:p>
            <a:r>
              <a:rPr lang="ru-RU" sz="1200" dirty="0" smtClean="0"/>
              <a:t>  Поставляется в плоском разложенном виде. Упаковка в </a:t>
            </a:r>
            <a:r>
              <a:rPr lang="ru-RU" sz="1200" dirty="0" err="1" smtClean="0"/>
              <a:t>стретч</a:t>
            </a:r>
            <a:r>
              <a:rPr lang="ru-RU" sz="1200" dirty="0" smtClean="0"/>
              <a:t>-пленку по </a:t>
            </a:r>
            <a:r>
              <a:rPr lang="en-US" sz="1200" dirty="0" smtClean="0"/>
              <a:t>2</a:t>
            </a:r>
            <a:r>
              <a:rPr lang="ru-RU" sz="1200" dirty="0" smtClean="0"/>
              <a:t> штуки. 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Длина в плоском виде (с расправленным хомутом) – 98 см.</a:t>
            </a:r>
          </a:p>
          <a:p>
            <a:r>
              <a:rPr lang="ru-RU" sz="1200" dirty="0"/>
              <a:t> </a:t>
            </a:r>
            <a:r>
              <a:rPr lang="ru-RU" sz="1200" dirty="0" smtClean="0"/>
              <a:t>  </a:t>
            </a:r>
            <a:endParaRPr lang="ru-RU" sz="1200" dirty="0"/>
          </a:p>
          <a:p>
            <a:r>
              <a:rPr lang="ru-RU" sz="1200" b="1" dirty="0" smtClean="0">
                <a:solidFill>
                  <a:srgbClr val="9278D1"/>
                </a:solidFill>
              </a:rPr>
              <a:t>Условия отгрузки</a:t>
            </a:r>
          </a:p>
          <a:p>
            <a:r>
              <a:rPr lang="ru-RU" sz="1200" b="1" dirty="0" smtClean="0">
                <a:solidFill>
                  <a:srgbClr val="9278D1"/>
                </a:solidFill>
              </a:rPr>
              <a:t>  </a:t>
            </a:r>
            <a:r>
              <a:rPr lang="ru-RU" sz="1200" dirty="0" smtClean="0"/>
              <a:t>Мин отгрузка – 2 штуки  (1 </a:t>
            </a:r>
            <a:r>
              <a:rPr lang="ru-RU" sz="1200" dirty="0" err="1" smtClean="0"/>
              <a:t>упак</a:t>
            </a:r>
            <a:r>
              <a:rPr lang="ru-RU" sz="1200" dirty="0" smtClean="0"/>
              <a:t> в </a:t>
            </a:r>
            <a:r>
              <a:rPr lang="ru-RU" sz="1200" dirty="0" err="1" smtClean="0"/>
              <a:t>стретч</a:t>
            </a:r>
            <a:r>
              <a:rPr lang="ru-RU" sz="1200" dirty="0" smtClean="0"/>
              <a:t>). </a:t>
            </a:r>
            <a:r>
              <a:rPr lang="ru-RU" sz="1200" dirty="0"/>
              <a:t>Кратность отгрузки – 2 штуки.</a:t>
            </a:r>
          </a:p>
          <a:p>
            <a:r>
              <a:rPr lang="ru-RU" sz="1200" dirty="0" smtClean="0"/>
              <a:t>  Отгрузка только в случае отгрузки товара. Мин количество товара на 2 </a:t>
            </a:r>
            <a:r>
              <a:rPr lang="ru-RU" sz="1200" dirty="0" err="1" smtClean="0"/>
              <a:t>стрип</a:t>
            </a:r>
            <a:r>
              <a:rPr lang="ru-RU" sz="1200" dirty="0" smtClean="0"/>
              <a:t>-ленты = 24 шт.</a:t>
            </a:r>
          </a:p>
          <a:p>
            <a:r>
              <a:rPr lang="ru-RU" sz="1200" dirty="0" smtClean="0"/>
              <a:t>  Замена в ТТ по потребности. (</a:t>
            </a:r>
            <a:r>
              <a:rPr lang="ru-RU" sz="1200" dirty="0" err="1" smtClean="0"/>
              <a:t>планово</a:t>
            </a:r>
            <a:r>
              <a:rPr lang="ru-RU" sz="1200" dirty="0" smtClean="0"/>
              <a:t> 2 раз в год)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557262" y="332656"/>
            <a:ext cx="7128792" cy="80021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cap="all" dirty="0">
                <a:ln w="9000" cmpd="sng">
                  <a:noFill/>
                  <a:prstDash val="solid"/>
                </a:ln>
                <a:solidFill>
                  <a:srgbClr val="9278D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Презентация в ТОЧКЕ ПРОДАЖ. </a:t>
            </a:r>
          </a:p>
          <a:p>
            <a:r>
              <a:rPr lang="ru-RU" sz="1800" b="1" cap="all" dirty="0" smtClean="0">
                <a:ln w="9000" cmpd="sng">
                  <a:noFill/>
                  <a:prstDash val="solid"/>
                </a:ln>
                <a:solidFill>
                  <a:srgbClr val="9278D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СТРИП-ЛЕНТА</a:t>
            </a:r>
            <a:endParaRPr lang="ru-RU" sz="1800" b="1" cap="all" dirty="0">
              <a:ln w="9000" cmpd="sng">
                <a:noFill/>
                <a:prstDash val="solid"/>
              </a:ln>
              <a:solidFill>
                <a:srgbClr val="9278D1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350947" y="3358999"/>
            <a:ext cx="564417" cy="1231632"/>
            <a:chOff x="3563888" y="2276872"/>
            <a:chExt cx="1573255" cy="3491880"/>
          </a:xfrm>
        </p:grpSpPr>
        <p:pic>
          <p:nvPicPr>
            <p:cNvPr id="10" name="Рисунок 9"/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3"/>
            <a:stretch/>
          </p:blipFill>
          <p:spPr>
            <a:xfrm rot="5400000">
              <a:off x="2604576" y="3236184"/>
              <a:ext cx="3491880" cy="1573255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586788" y="4123200"/>
              <a:ext cx="1476164" cy="1477037"/>
            </a:xfrm>
            <a:prstGeom prst="ellipse">
              <a:avLst/>
            </a:prstGeom>
          </p:spPr>
        </p:pic>
      </p:grp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7917" y="2185510"/>
            <a:ext cx="699083" cy="41613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Прямоугольник 13"/>
          <p:cNvSpPr/>
          <p:nvPr/>
        </p:nvSpPr>
        <p:spPr>
          <a:xfrm>
            <a:off x="2282879" y="3517780"/>
            <a:ext cx="626469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9278D1"/>
                </a:solidFill>
              </a:rPr>
              <a:t>Материал</a:t>
            </a:r>
            <a:r>
              <a:rPr lang="en-US" sz="1200" b="1" dirty="0" smtClean="0">
                <a:solidFill>
                  <a:srgbClr val="9278D1"/>
                </a:solidFill>
              </a:rPr>
              <a:t>/</a:t>
            </a:r>
            <a:r>
              <a:rPr lang="ru-RU" sz="1200" b="1" dirty="0" smtClean="0">
                <a:solidFill>
                  <a:srgbClr val="9278D1"/>
                </a:solidFill>
              </a:rPr>
              <a:t>Габариты</a:t>
            </a:r>
          </a:p>
          <a:p>
            <a:r>
              <a:rPr lang="ru-RU" sz="1200" dirty="0" smtClean="0"/>
              <a:t>    Материал – пластик. Многоразовое, длительное использование. </a:t>
            </a:r>
          </a:p>
          <a:p>
            <a:r>
              <a:rPr lang="ru-RU" sz="1200" dirty="0" smtClean="0"/>
              <a:t>    2 варианта крепления: Отверстие </a:t>
            </a:r>
            <a:r>
              <a:rPr lang="ru-RU" sz="1200" dirty="0" err="1" smtClean="0"/>
              <a:t>еврослот</a:t>
            </a:r>
            <a:r>
              <a:rPr lang="ru-RU" sz="1200" dirty="0"/>
              <a:t> </a:t>
            </a:r>
            <a:r>
              <a:rPr lang="ru-RU" sz="1200" dirty="0" smtClean="0"/>
              <a:t>и Хомут </a:t>
            </a:r>
            <a:r>
              <a:rPr lang="ru-RU" sz="1000" dirty="0" smtClean="0"/>
              <a:t>(образует петлю-подвес, позволяет закрепить за обрешетку, подвесить)</a:t>
            </a:r>
          </a:p>
          <a:p>
            <a:r>
              <a:rPr lang="ru-RU" sz="1200" dirty="0" smtClean="0"/>
              <a:t>    Размеры</a:t>
            </a:r>
            <a:r>
              <a:rPr lang="ru-RU" sz="1200" b="1" dirty="0" smtClean="0">
                <a:solidFill>
                  <a:srgbClr val="9278D1"/>
                </a:solidFill>
              </a:rPr>
              <a:t> - </a:t>
            </a:r>
            <a:r>
              <a:rPr lang="ru-RU" sz="1200" dirty="0" smtClean="0"/>
              <a:t>Длина 88 см  Ширина </a:t>
            </a:r>
            <a:r>
              <a:rPr lang="ru-RU" sz="1200" dirty="0" err="1" smtClean="0"/>
              <a:t>топпера</a:t>
            </a:r>
            <a:r>
              <a:rPr lang="ru-RU" sz="1200" dirty="0" smtClean="0"/>
              <a:t> 14 см  Ширина ленты 3,3 см</a:t>
            </a:r>
            <a:r>
              <a:rPr lang="en-US" sz="1200" dirty="0" smtClean="0"/>
              <a:t>/</a:t>
            </a:r>
            <a:r>
              <a:rPr lang="ru-RU" sz="1200" dirty="0" smtClean="0"/>
              <a:t>с продуктом 8,5 см 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647718" y="1196752"/>
            <a:ext cx="64702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rgbClr val="9278D1"/>
                </a:solidFill>
              </a:rPr>
              <a:t>      Задачи </a:t>
            </a:r>
            <a:r>
              <a:rPr lang="ru-RU" sz="1200" b="1" dirty="0">
                <a:solidFill>
                  <a:srgbClr val="9278D1"/>
                </a:solidFill>
              </a:rPr>
              <a:t>оборудования: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Организация выкладки без использования полочного пространства магазина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Дублирующая (дополнительная) полочную выкладка. </a:t>
            </a:r>
            <a:endParaRPr lang="en-US" sz="1200" dirty="0" smtClean="0"/>
          </a:p>
          <a:p>
            <a:r>
              <a:rPr lang="ru-RU" sz="1200" dirty="0" smtClean="0"/>
              <a:t>Ожидаемая </a:t>
            </a:r>
            <a:r>
              <a:rPr lang="en-US" sz="1200" dirty="0" smtClean="0"/>
              <a:t>min </a:t>
            </a:r>
            <a:r>
              <a:rPr lang="ru-RU" sz="1200" dirty="0" smtClean="0"/>
              <a:t>эффективность при размещении в зале +15-20% продаж.</a:t>
            </a:r>
          </a:p>
          <a:p>
            <a:endParaRPr lang="ru-RU" sz="1200" dirty="0"/>
          </a:p>
          <a:p>
            <a:r>
              <a:rPr lang="ru-RU" sz="1200" b="1" dirty="0" smtClean="0">
                <a:solidFill>
                  <a:srgbClr val="9278D1"/>
                </a:solidFill>
              </a:rPr>
              <a:t>      Приоритетные </a:t>
            </a:r>
            <a:r>
              <a:rPr lang="ru-RU" sz="1200" b="1" dirty="0">
                <a:solidFill>
                  <a:srgbClr val="9278D1"/>
                </a:solidFill>
              </a:rPr>
              <a:t>места размещения: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Зона продаж категории «стирка» - порошки, гели для стирки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Зона продаж одежды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err="1" smtClean="0"/>
              <a:t>Прикассовая</a:t>
            </a:r>
            <a:r>
              <a:rPr lang="ru-RU" sz="1200" dirty="0" smtClean="0"/>
              <a:t> зона </a:t>
            </a:r>
          </a:p>
          <a:p>
            <a:endParaRPr lang="ru-RU" sz="1200" b="1" dirty="0">
              <a:solidFill>
                <a:srgbClr val="9278D1"/>
              </a:solidFill>
            </a:endParaRPr>
          </a:p>
          <a:p>
            <a:r>
              <a:rPr lang="ru-RU" sz="1200" b="1" dirty="0" smtClean="0">
                <a:solidFill>
                  <a:srgbClr val="9278D1"/>
                </a:solidFill>
              </a:rPr>
              <a:t>                Вместимость </a:t>
            </a:r>
            <a:r>
              <a:rPr lang="ru-RU" sz="1200" b="1" dirty="0">
                <a:solidFill>
                  <a:srgbClr val="9278D1"/>
                </a:solidFill>
              </a:rPr>
              <a:t>продукта</a:t>
            </a:r>
            <a:r>
              <a:rPr lang="ru-RU" sz="1200" dirty="0"/>
              <a:t> </a:t>
            </a:r>
            <a:r>
              <a:rPr lang="ru-RU" sz="1200" dirty="0" smtClean="0"/>
              <a:t>- </a:t>
            </a:r>
            <a:r>
              <a:rPr lang="ru-RU" sz="1200" dirty="0"/>
              <a:t>12 штук</a:t>
            </a:r>
          </a:p>
          <a:p>
            <a:endParaRPr lang="ru-RU" sz="1200" dirty="0" smtClean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96238" y="4738082"/>
            <a:ext cx="727069" cy="63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06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2411760" y="399403"/>
            <a:ext cx="3878834" cy="95410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cap="all" dirty="0" smtClean="0">
                <a:ln w="9000" cmpd="sng">
                  <a:noFill/>
                  <a:prstDash val="solid"/>
                </a:ln>
                <a:solidFill>
                  <a:srgbClr val="9278D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Логистические параметры</a:t>
            </a:r>
            <a:endParaRPr lang="ru-RU" sz="1800" b="1" cap="all" dirty="0">
              <a:ln w="9000" cmpd="sng">
                <a:noFill/>
                <a:prstDash val="solid"/>
              </a:ln>
              <a:solidFill>
                <a:srgbClr val="9278D1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365352"/>
              </p:ext>
            </p:extLst>
          </p:nvPr>
        </p:nvGraphicFramePr>
        <p:xfrm>
          <a:off x="827584" y="2305745"/>
          <a:ext cx="7620001" cy="893445"/>
        </p:xfrm>
        <a:graphic>
          <a:graphicData uri="http://schemas.openxmlformats.org/drawingml/2006/table">
            <a:tbl>
              <a:tblPr firstRow="1" firstCol="1" bandRow="1"/>
              <a:tblGrid>
                <a:gridCol w="609346"/>
                <a:gridCol w="2580200"/>
                <a:gridCol w="1155219"/>
                <a:gridCol w="1199851"/>
                <a:gridCol w="1466039"/>
                <a:gridCol w="609346"/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Артикул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Штрих-код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Групповая упаковка, </a:t>
                      </a:r>
                      <a:r>
                        <a:rPr lang="ru-RU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вме-стимость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шт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Разрешительная документация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РРЦ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ML31132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MEINE LIEBE Кислородный карандаш-пятновыводитель  для детского белья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4260429990412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Отказное письмо       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СГР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199,00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49750" y="433708"/>
            <a:ext cx="1322550" cy="1102890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3285454" y="3247148"/>
            <a:ext cx="547260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* Групповая упаковка будет сокращена до 24 штук, после введения шоу-боксов. Начало 2017 г.</a:t>
            </a:r>
            <a:endParaRPr lang="ru-RU" sz="1000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327155"/>
              </p:ext>
            </p:extLst>
          </p:nvPr>
        </p:nvGraphicFramePr>
        <p:xfrm>
          <a:off x="855591" y="4089178"/>
          <a:ext cx="6613385" cy="533718"/>
        </p:xfrm>
        <a:graphic>
          <a:graphicData uri="http://schemas.openxmlformats.org/drawingml/2006/table">
            <a:tbl>
              <a:tblPr/>
              <a:tblGrid>
                <a:gridCol w="804670"/>
                <a:gridCol w="3319265"/>
                <a:gridCol w="1244725"/>
                <a:gridCol w="1244725"/>
              </a:tblGrid>
              <a:tr h="3565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Артикул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Полное наименование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штрих код штуки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ШК упаковки </a:t>
                      </a:r>
                      <a:endParaRPr lang="ru-RU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из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шт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9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ML52203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Meine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liebe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стрип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-лента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кар.пятновыв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ДЕТСКИЙ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4602006221074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4602006221081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27584" y="1988840"/>
            <a:ext cx="6764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9278D1"/>
                </a:solidFill>
              </a:rPr>
              <a:t>Товар:</a:t>
            </a:r>
            <a:endParaRPr lang="ru-RU" sz="1400" b="1" dirty="0">
              <a:solidFill>
                <a:srgbClr val="9278D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57065" y="3709393"/>
            <a:ext cx="13828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9278D1"/>
                </a:solidFill>
              </a:rPr>
              <a:t>Оборудование:</a:t>
            </a:r>
            <a:endParaRPr lang="ru-RU" sz="1400" b="1" dirty="0">
              <a:solidFill>
                <a:srgbClr val="9278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4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058441" y="2492896"/>
            <a:ext cx="7128792" cy="1015663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cap="all" dirty="0" smtClean="0">
                <a:ln w="9000" cmpd="sng">
                  <a:noFill/>
                  <a:prstDash val="solid"/>
                </a:ln>
                <a:solidFill>
                  <a:srgbClr val="9278D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Приложение 1</a:t>
            </a:r>
          </a:p>
          <a:p>
            <a:r>
              <a:rPr lang="ru-RU" sz="2000" b="1" cap="all" dirty="0" smtClean="0">
                <a:ln w="9000" cmpd="sng">
                  <a:noFill/>
                  <a:prstDash val="solid"/>
                </a:ln>
                <a:solidFill>
                  <a:srgbClr val="9278D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Конкурентное окружение</a:t>
            </a:r>
          </a:p>
          <a:p>
            <a:r>
              <a:rPr lang="ru-RU" sz="2000" b="1" cap="all" dirty="0" smtClean="0">
                <a:ln w="9000" cmpd="sng">
                  <a:noFill/>
                  <a:prstDash val="solid"/>
                </a:ln>
                <a:solidFill>
                  <a:srgbClr val="9278D1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  <a:cs typeface="+mn-cs"/>
              </a:rPr>
              <a:t>Сравнение составов</a:t>
            </a:r>
            <a:endParaRPr lang="ru-RU" sz="2000" b="1" cap="all" dirty="0">
              <a:ln w="9000" cmpd="sng">
                <a:noFill/>
                <a:prstDash val="solid"/>
              </a:ln>
              <a:solidFill>
                <a:srgbClr val="9278D1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721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1727</Words>
  <Application>Microsoft Office PowerPoint</Application>
  <PresentationFormat>Экран (4:3)</PresentationFormat>
  <Paragraphs>214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Пятновыводители.  Источники роста.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Игнатова</dc:creator>
  <cp:lastModifiedBy>Игнатова </cp:lastModifiedBy>
  <cp:revision>77</cp:revision>
  <dcterms:created xsi:type="dcterms:W3CDTF">2016-09-13T15:16:12Z</dcterms:created>
  <dcterms:modified xsi:type="dcterms:W3CDTF">2016-11-01T08:14:02Z</dcterms:modified>
</cp:coreProperties>
</file>