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3" r:id="rId2"/>
    <p:sldId id="335" r:id="rId3"/>
    <p:sldId id="334" r:id="rId4"/>
    <p:sldId id="337" r:id="rId5"/>
    <p:sldId id="341" r:id="rId6"/>
    <p:sldId id="336" r:id="rId7"/>
    <p:sldId id="342" r:id="rId8"/>
    <p:sldId id="338" r:id="rId9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2BE"/>
    <a:srgbClr val="A188D8"/>
    <a:srgbClr val="FF6600"/>
    <a:srgbClr val="9966FF"/>
    <a:srgbClr val="FFCC00"/>
    <a:srgbClr val="BCABE3"/>
    <a:srgbClr val="BDBDFF"/>
    <a:srgbClr val="CCCCFF"/>
    <a:srgbClr val="9999FF"/>
    <a:srgbClr val="733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213" autoAdjust="0"/>
  </p:normalViewPr>
  <p:slideViewPr>
    <p:cSldViewPr>
      <p:cViewPr>
        <p:scale>
          <a:sx n="100" d="100"/>
          <a:sy n="100" d="100"/>
        </p:scale>
        <p:origin x="-133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B1FB44B0-468E-41F4-8F40-3BB9E1E32AF1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2144" tIns="46072" rIns="92144" bIns="4607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4283" cy="496570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6570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6276AD5C-DBCC-4126-B380-99B3F0B6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8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AD5C-DBCC-4126-B380-99B3F0B60D3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2EEFD-BDD8-4C9B-8E56-E0BE00A2CF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7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AD5C-DBCC-4126-B380-99B3F0B60D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AD5C-DBCC-4126-B380-99B3F0B60D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AD5C-DBCC-4126-B380-99B3F0B60D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6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7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8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3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6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0F66-6BE3-43B4-A845-BEFAE6B20BB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E39F5-ABBE-49EC-9FD0-4F10BC0EA43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11" descr="C:\Users\k.stukalina\AppData\Local\Microsoft\Windows\Temporary Internet Files\Content.Outlook\X8KWYH11\4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20" y="0"/>
            <a:ext cx="9155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7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36" y="83410"/>
            <a:ext cx="9144000" cy="669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D8F3-83D6-4C3F-9102-84DD0AD333D6}" type="slidenum">
              <a:rPr lang="ru-RU" smtClean="0"/>
              <a:t>2</a:t>
            </a:fld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58354" y="404664"/>
            <a:ext cx="712879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2800" b="1" cap="all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algn="l"/>
            <a:r>
              <a:rPr lang="ru-RU" dirty="0" smtClean="0"/>
              <a:t>Уход за акриловыми поверхностями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69712" y="2879609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61867" y="1691288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      Акриловые поверхности требуют особого, мягкого ухода. Износостойкий и не капризный материал не приемлет тем не менее воздействия агрессивных кислот или компонентов, абразивных частиц.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 </a:t>
            </a:r>
            <a:r>
              <a:rPr lang="ru-RU" sz="1600" dirty="0" smtClean="0"/>
              <a:t>     Важным критерием чистоты для потребителя является первозданный блеск поверхности.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en-US" sz="1600" dirty="0" err="1" smtClean="0"/>
              <a:t>Meine</a:t>
            </a:r>
            <a:r>
              <a:rPr lang="en-US" sz="1600" dirty="0" smtClean="0"/>
              <a:t> </a:t>
            </a:r>
            <a:r>
              <a:rPr lang="en-US" sz="1600" dirty="0" err="1" smtClean="0"/>
              <a:t>Liebe</a:t>
            </a:r>
            <a:r>
              <a:rPr lang="ru-RU" sz="1600" dirty="0" smtClean="0"/>
              <a:t> представляет новинку, специально для ухода за акриловыми поверхностями, для бережного ухода и эффективного очищения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77" y="1869743"/>
            <a:ext cx="2947624" cy="2013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77072"/>
            <a:ext cx="1728959" cy="21385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702" y="4061048"/>
            <a:ext cx="1033826" cy="2127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634" y="283690"/>
            <a:ext cx="753713" cy="744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67534" y="236728"/>
            <a:ext cx="4939365" cy="18158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2800" b="1" cap="all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НОВИНКА!  </a:t>
            </a:r>
          </a:p>
          <a:p>
            <a:pPr algn="ctr"/>
            <a:r>
              <a:rPr lang="ru-RU" dirty="0" smtClean="0"/>
              <a:t>Средство для акриловых </a:t>
            </a:r>
          </a:p>
          <a:p>
            <a:pPr algn="ctr"/>
            <a:r>
              <a:rPr lang="ru-RU" dirty="0" smtClean="0"/>
              <a:t>ванн и душевых кабин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16154" y="1916832"/>
            <a:ext cx="5416286" cy="2441098"/>
          </a:xfrm>
          <a:prstGeom prst="roundRect">
            <a:avLst>
              <a:gd name="adj" fmla="val 9445"/>
            </a:avLst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46661" y="5563424"/>
            <a:ext cx="4058658" cy="696788"/>
          </a:xfrm>
          <a:prstGeom prst="roundRect">
            <a:avLst/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err="1" smtClean="0">
                <a:solidFill>
                  <a:prstClr val="black"/>
                </a:solidFill>
              </a:rPr>
              <a:t>Биоразлагаемый</a:t>
            </a:r>
            <a:r>
              <a:rPr lang="ru-RU" sz="1200" dirty="0" smtClean="0">
                <a:solidFill>
                  <a:prstClr val="black"/>
                </a:solidFill>
              </a:rPr>
              <a:t> состав</a:t>
            </a: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Не содержит фосфатов, </a:t>
            </a:r>
            <a:r>
              <a:rPr lang="ru-RU" sz="1200" dirty="0" smtClean="0">
                <a:solidFill>
                  <a:prstClr val="black"/>
                </a:solidFill>
              </a:rPr>
              <a:t>хлора и агрессивных химикатов.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8013" y="2021235"/>
            <a:ext cx="5112568" cy="15841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Бережный состав на основе комплекса фруктовых кислот</a:t>
            </a:r>
            <a:endParaRPr lang="ru-RU" sz="1400" dirty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Эффективно удаляет бытовые загрязнения, известковый налёт, следы мыла, плесень, грибок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Обладает антибактериальным эффектом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Формат спрея обеспечивает равномерное нанесение средства на поверхность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Придаёт акриловым поверхностям первозданную чистоту и блеск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/>
              <a:t>Свежий фруктовый аромат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327611" y="4509120"/>
            <a:ext cx="495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ДОПОЛНИТЕЛЬНЫЙ СВОЙСТВА :</a:t>
            </a:r>
            <a:endParaRPr lang="ru-RU" sz="1200" dirty="0">
              <a:solidFill>
                <a:srgbClr val="9278D1"/>
              </a:solidFill>
            </a:endParaRPr>
          </a:p>
          <a:p>
            <a:r>
              <a:rPr lang="ru-RU" sz="1200" dirty="0" smtClean="0"/>
              <a:t>Рекомендовано для  ванн и душевых кабин</a:t>
            </a:r>
          </a:p>
          <a:p>
            <a:r>
              <a:rPr lang="ru-RU" sz="1200" dirty="0" smtClean="0"/>
              <a:t>Не содержит абразивных частиц</a:t>
            </a:r>
          </a:p>
          <a:p>
            <a:r>
              <a:rPr lang="ru-RU" sz="1200" dirty="0" smtClean="0"/>
              <a:t>Не остается на поверхности, полностью смывается водой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64448" y="5547305"/>
            <a:ext cx="1906762" cy="539339"/>
            <a:chOff x="1420428" y="4794458"/>
            <a:chExt cx="1906762" cy="53933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99332" y="4794458"/>
              <a:ext cx="1827858" cy="52322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0428" y="4810577"/>
              <a:ext cx="1811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 smtClean="0"/>
                <a:t>Объем – 500 мл. </a:t>
              </a:r>
            </a:p>
            <a:p>
              <a:pPr algn="ctr"/>
              <a:r>
                <a:rPr lang="ru-RU" sz="1400" i="1" dirty="0" smtClean="0"/>
                <a:t>РРЦ: 240 руб.</a:t>
              </a:r>
              <a:endParaRPr lang="ru-RU" sz="1400" i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3400" y="2185175"/>
            <a:ext cx="2294722" cy="3212976"/>
            <a:chOff x="533400" y="2263404"/>
            <a:chExt cx="2294722" cy="321297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33400" y="2420888"/>
              <a:ext cx="1775154" cy="296736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6616" y="2263404"/>
              <a:ext cx="1561506" cy="321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67" y="301255"/>
            <a:ext cx="713472" cy="708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319" y="200991"/>
            <a:ext cx="922522" cy="9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42645"/>
            <a:ext cx="823826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СРАВНЕНИЕ С ТЕКУЩИМ</a:t>
            </a:r>
          </a:p>
          <a:p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ассортиментом</a:t>
            </a:r>
            <a:endParaRPr lang="ru-RU" sz="2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654653" y="3109024"/>
            <a:ext cx="3788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5-15</a:t>
            </a:r>
            <a:r>
              <a:rPr lang="ru-RU" sz="1200" b="1" dirty="0">
                <a:solidFill>
                  <a:srgbClr val="9278D1"/>
                </a:solidFill>
              </a:rPr>
              <a:t>% </a:t>
            </a:r>
            <a:r>
              <a:rPr lang="ru-RU" sz="1200" b="1" dirty="0" smtClean="0">
                <a:solidFill>
                  <a:srgbClr val="9278D1"/>
                </a:solidFill>
              </a:rPr>
              <a:t>фруктовые кислоты</a:t>
            </a:r>
            <a:endParaRPr lang="ru-RU" sz="1200" b="1" dirty="0">
              <a:solidFill>
                <a:srgbClr val="9278D1"/>
              </a:solidFill>
            </a:endParaRPr>
          </a:p>
          <a:p>
            <a:r>
              <a:rPr lang="ru-RU" sz="1200" dirty="0" smtClean="0"/>
              <a:t>      Комплекс фруктовых кислот - </a:t>
            </a:r>
            <a:r>
              <a:rPr lang="ru-RU" sz="1200" dirty="0"/>
              <a:t>р</a:t>
            </a:r>
            <a:r>
              <a:rPr lang="ru-RU" sz="1200" dirty="0" smtClean="0"/>
              <a:t>астворяют известковый налёт, удаляют загрязнения. При этом обладают щадящим действием к обрабатываемым поверхностям.</a:t>
            </a:r>
          </a:p>
          <a:p>
            <a:r>
              <a:rPr lang="en-US" sz="1200" b="1" dirty="0">
                <a:solidFill>
                  <a:srgbClr val="9278D1"/>
                </a:solidFill>
              </a:rPr>
              <a:t>&lt;</a:t>
            </a:r>
            <a:r>
              <a:rPr lang="ru-RU" sz="1200" b="1" dirty="0" smtClean="0">
                <a:solidFill>
                  <a:srgbClr val="9278D1"/>
                </a:solidFill>
              </a:rPr>
              <a:t>5</a:t>
            </a:r>
            <a:r>
              <a:rPr lang="en-US" sz="1200" b="1" dirty="0" smtClean="0">
                <a:solidFill>
                  <a:srgbClr val="9278D1"/>
                </a:solidFill>
              </a:rPr>
              <a:t>% </a:t>
            </a:r>
            <a:r>
              <a:rPr lang="ru-RU" sz="1200" b="1" dirty="0" smtClean="0">
                <a:solidFill>
                  <a:srgbClr val="9278D1"/>
                </a:solidFill>
              </a:rPr>
              <a:t>анионные ПАВ </a:t>
            </a:r>
            <a:r>
              <a:rPr lang="en-US" sz="1200" b="1" dirty="0" smtClean="0">
                <a:solidFill>
                  <a:srgbClr val="9278D1"/>
                </a:solidFill>
              </a:rPr>
              <a:t> </a:t>
            </a:r>
            <a:endParaRPr lang="en-US" sz="1200" dirty="0"/>
          </a:p>
          <a:p>
            <a:r>
              <a:rPr lang="en-US" sz="1200" dirty="0" smtClean="0"/>
              <a:t>     </a:t>
            </a:r>
            <a:r>
              <a:rPr lang="ru-RU" sz="1200" dirty="0" smtClean="0"/>
              <a:t>Моющая способность средства, удаляют растворенные частицы загрязнений.</a:t>
            </a:r>
            <a:endParaRPr lang="ru-RU" sz="1200" dirty="0"/>
          </a:p>
          <a:p>
            <a:r>
              <a:rPr lang="en-US" sz="1200" b="1" dirty="0">
                <a:solidFill>
                  <a:srgbClr val="9278D1"/>
                </a:solidFill>
              </a:rPr>
              <a:t>&lt;</a:t>
            </a:r>
            <a:r>
              <a:rPr lang="ru-RU" sz="1200" b="1" dirty="0">
                <a:solidFill>
                  <a:srgbClr val="9278D1"/>
                </a:solidFill>
              </a:rPr>
              <a:t>5</a:t>
            </a:r>
            <a:r>
              <a:rPr lang="en-US" sz="1200" b="1" dirty="0">
                <a:solidFill>
                  <a:srgbClr val="9278D1"/>
                </a:solidFill>
              </a:rPr>
              <a:t>% </a:t>
            </a:r>
            <a:r>
              <a:rPr lang="ru-RU" sz="1200" b="1" dirty="0" err="1" smtClean="0">
                <a:solidFill>
                  <a:srgbClr val="9278D1"/>
                </a:solidFill>
              </a:rPr>
              <a:t>фосфонаты</a:t>
            </a:r>
            <a:endParaRPr lang="en-US" sz="1200" dirty="0"/>
          </a:p>
          <a:p>
            <a:r>
              <a:rPr lang="ru-RU" sz="1200" dirty="0" smtClean="0"/>
              <a:t>    Органические соединения (более современный аналог цеолитов) смягчают воду, нейтрализуют соли жесткости.</a:t>
            </a:r>
            <a:endParaRPr lang="ru-RU" sz="1200" dirty="0"/>
          </a:p>
          <a:p>
            <a:r>
              <a:rPr lang="ru-RU" sz="1200" b="1" dirty="0" smtClean="0">
                <a:solidFill>
                  <a:srgbClr val="9278D1"/>
                </a:solidFill>
              </a:rPr>
              <a:t>Минеральная кислота</a:t>
            </a:r>
          </a:p>
          <a:p>
            <a:r>
              <a:rPr lang="ru-RU" sz="1200" dirty="0" smtClean="0"/>
              <a:t>    Для растворения </a:t>
            </a:r>
            <a:r>
              <a:rPr lang="ru-RU" sz="1200" dirty="0" err="1" smtClean="0"/>
              <a:t>трудновыводимых</a:t>
            </a:r>
            <a:r>
              <a:rPr lang="ru-RU" sz="1200" dirty="0" smtClean="0"/>
              <a:t> и нерастворимых загрязнений (в минимальных количествах)</a:t>
            </a:r>
          </a:p>
          <a:p>
            <a:r>
              <a:rPr lang="ru-RU" sz="1200" b="1" dirty="0" err="1" smtClean="0">
                <a:solidFill>
                  <a:srgbClr val="9278D1"/>
                </a:solidFill>
              </a:rPr>
              <a:t>Ароматизатор</a:t>
            </a:r>
            <a:endParaRPr lang="ru-RU" sz="1200" b="1" dirty="0" smtClean="0">
              <a:solidFill>
                <a:srgbClr val="9278D1"/>
              </a:solidFill>
            </a:endParaRPr>
          </a:p>
          <a:p>
            <a:r>
              <a:rPr lang="ru-RU" sz="1200" b="1" dirty="0" smtClean="0">
                <a:solidFill>
                  <a:srgbClr val="9278D1"/>
                </a:solidFill>
              </a:rPr>
              <a:t>Краситель</a:t>
            </a:r>
            <a:endParaRPr lang="ru-RU" sz="1200" b="1" dirty="0">
              <a:solidFill>
                <a:srgbClr val="9278D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2" y="2703595"/>
            <a:ext cx="3852026" cy="30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66" y="4898074"/>
            <a:ext cx="3490852" cy="3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184576" y="46060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6842BE"/>
                </a:solidFill>
              </a:rPr>
              <a:t>Средство для чистки сантехники </a:t>
            </a:r>
            <a:r>
              <a:rPr lang="en-US" sz="1200" b="1" dirty="0" smtClean="0">
                <a:solidFill>
                  <a:srgbClr val="6842BE"/>
                </a:solidFill>
              </a:rPr>
              <a:t>NEW FORMULA</a:t>
            </a:r>
            <a:endParaRPr lang="ru-RU" sz="1200" b="1" dirty="0">
              <a:solidFill>
                <a:srgbClr val="6842B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471" y="2631965"/>
            <a:ext cx="3490853" cy="32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427140" y="2354966"/>
            <a:ext cx="2376264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6842BE"/>
                </a:solidFill>
              </a:rPr>
              <a:t>Средство для чистки сантехники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9471" y="5241062"/>
            <a:ext cx="3814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     Более сбалансированный состав - Фосфорная </a:t>
            </a:r>
            <a:r>
              <a:rPr lang="ru-RU" sz="1200" dirty="0"/>
              <a:t>кислота заменена на минеральную и яблочную кислоты – натуральные кислоты, основные чистящие компоненты в средстве</a:t>
            </a:r>
            <a:r>
              <a:rPr lang="ru-RU" sz="1200" dirty="0" smtClean="0"/>
              <a:t>.</a:t>
            </a:r>
          </a:p>
          <a:p>
            <a:pPr algn="ctr"/>
            <a:r>
              <a:rPr lang="ru-RU" sz="1200" u="sng" dirty="0"/>
              <a:t>Средство с концентрированной формулой, не рекомендовано для деликатных поверхностей. </a:t>
            </a:r>
            <a:endParaRPr lang="en-US" sz="1200" u="sng" dirty="0"/>
          </a:p>
          <a:p>
            <a:pPr lvl="0"/>
            <a:endParaRPr lang="ru-RU" sz="1200" dirty="0"/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6526849" y="1084120"/>
            <a:ext cx="680912" cy="1335698"/>
            <a:chOff x="0" y="132850"/>
            <a:chExt cx="1132951" cy="2479260"/>
          </a:xfrm>
        </p:grpSpPr>
        <p:pic>
          <p:nvPicPr>
            <p:cNvPr id="1030" name="Рисунок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850"/>
              <a:ext cx="1132951" cy="247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Рисунок 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28" y="711828"/>
              <a:ext cx="576064" cy="47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291" y="1049367"/>
            <a:ext cx="773371" cy="1370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453" y="1146437"/>
            <a:ext cx="598279" cy="123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827129" y="2377014"/>
            <a:ext cx="3636457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6842BE"/>
                </a:solidFill>
              </a:rPr>
              <a:t>Средство для акриловых</a:t>
            </a:r>
            <a:r>
              <a:rPr lang="en-US" sz="1200" b="1" dirty="0">
                <a:solidFill>
                  <a:srgbClr val="6842BE"/>
                </a:solidFill>
              </a:rPr>
              <a:t> </a:t>
            </a:r>
            <a:r>
              <a:rPr lang="ru-RU" sz="1200" b="1" dirty="0">
                <a:solidFill>
                  <a:srgbClr val="6842BE"/>
                </a:solidFill>
              </a:rPr>
              <a:t>ванн и душевых кабин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83164" y="3050106"/>
            <a:ext cx="3788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Лимонная и фосфорная кислоты </a:t>
            </a:r>
            <a:endParaRPr lang="en-US" sz="1200" dirty="0" smtClean="0"/>
          </a:p>
          <a:p>
            <a:r>
              <a:rPr lang="en-US" sz="1200" dirty="0" smtClean="0"/>
              <a:t>     </a:t>
            </a:r>
            <a:r>
              <a:rPr lang="ru-RU" sz="1200" dirty="0" smtClean="0"/>
              <a:t>Высокоэффективно растворяют сложные и стойкие загрязнения, включая ржавчину.</a:t>
            </a:r>
          </a:p>
          <a:p>
            <a:r>
              <a:rPr lang="en-US" sz="1200" b="1" dirty="0" smtClean="0">
                <a:solidFill>
                  <a:srgbClr val="9278D1"/>
                </a:solidFill>
              </a:rPr>
              <a:t>&lt;</a:t>
            </a:r>
            <a:r>
              <a:rPr lang="ru-RU" sz="1200" b="1" dirty="0" smtClean="0">
                <a:solidFill>
                  <a:srgbClr val="9278D1"/>
                </a:solidFill>
              </a:rPr>
              <a:t>5-15</a:t>
            </a:r>
            <a:r>
              <a:rPr lang="en-US" sz="1200" b="1" dirty="0" smtClean="0">
                <a:solidFill>
                  <a:srgbClr val="9278D1"/>
                </a:solidFill>
              </a:rPr>
              <a:t>% </a:t>
            </a:r>
            <a:r>
              <a:rPr lang="ru-RU" sz="1200" b="1" dirty="0" err="1" smtClean="0">
                <a:solidFill>
                  <a:srgbClr val="9278D1"/>
                </a:solidFill>
              </a:rPr>
              <a:t>неиногенные</a:t>
            </a:r>
            <a:r>
              <a:rPr lang="ru-RU" sz="1200" b="1" dirty="0" smtClean="0">
                <a:solidFill>
                  <a:srgbClr val="9278D1"/>
                </a:solidFill>
              </a:rPr>
              <a:t> ПАВ</a:t>
            </a:r>
          </a:p>
          <a:p>
            <a:r>
              <a:rPr lang="en-US" sz="1200" dirty="0" smtClean="0"/>
              <a:t>      </a:t>
            </a:r>
            <a:r>
              <a:rPr lang="en-US" sz="1200" dirty="0"/>
              <a:t> </a:t>
            </a:r>
            <a:r>
              <a:rPr lang="ru-RU" sz="1200" dirty="0"/>
              <a:t>Моющая способность средства, удаляют растворенные частицы загрязнений</a:t>
            </a:r>
            <a:r>
              <a:rPr lang="ru-RU" sz="1200" dirty="0" smtClean="0"/>
              <a:t>.</a:t>
            </a:r>
            <a:endParaRPr lang="ru-RU" sz="1200" dirty="0"/>
          </a:p>
          <a:p>
            <a:pPr algn="ctr"/>
            <a:r>
              <a:rPr lang="ru-RU" sz="1200" u="sng" dirty="0" smtClean="0"/>
              <a:t>Средство с концентрированной формулой, не рекомендовано для деликатных поверхностей. </a:t>
            </a:r>
            <a:endParaRPr lang="en-US" sz="1200" u="sng" dirty="0" smtClean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634" y="283690"/>
            <a:ext cx="753713" cy="74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67" y="301255"/>
            <a:ext cx="713472" cy="7088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319" y="200991"/>
            <a:ext cx="922522" cy="9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628800"/>
            <a:ext cx="8352928" cy="504056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2618" y="332656"/>
            <a:ext cx="823826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СРАВНЕНИЕ С конкурентами</a:t>
            </a:r>
            <a:endParaRPr lang="ru-RU" sz="2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8689" y="882616"/>
            <a:ext cx="6862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    </a:t>
            </a:r>
            <a:r>
              <a:rPr lang="en-US" sz="1200" i="1" dirty="0" err="1" smtClean="0"/>
              <a:t>Meine</a:t>
            </a:r>
            <a:r>
              <a:rPr lang="en-US" sz="1200" i="1" dirty="0" smtClean="0"/>
              <a:t> </a:t>
            </a:r>
            <a:r>
              <a:rPr lang="en-US" sz="1200" i="1" dirty="0" err="1"/>
              <a:t>Liebe</a:t>
            </a:r>
            <a:r>
              <a:rPr lang="ru-RU" sz="1200" i="1" dirty="0"/>
              <a:t> отличается сбалансированным </a:t>
            </a:r>
            <a:r>
              <a:rPr lang="ru-RU" sz="1200" i="1" dirty="0" smtClean="0"/>
              <a:t>составом – основное очищение благодаря комплексу мягких фруктовых кислот. Небольшой ввод минеральной кислоты – для борьбы со сложными загрязнениями. ! Средство не остаётся на поверхности! Полностью смывается водой! </a:t>
            </a:r>
            <a:endParaRPr lang="ru-RU" sz="12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88008"/>
              </p:ext>
            </p:extLst>
          </p:nvPr>
        </p:nvGraphicFramePr>
        <p:xfrm>
          <a:off x="737646" y="1628800"/>
          <a:ext cx="8003232" cy="4978431"/>
        </p:xfrm>
        <a:graphic>
          <a:graphicData uri="http://schemas.openxmlformats.org/drawingml/2006/table">
            <a:tbl>
              <a:tblPr/>
              <a:tblGrid>
                <a:gridCol w="1671883"/>
                <a:gridCol w="1671883"/>
                <a:gridCol w="1552778"/>
                <a:gridCol w="1609262"/>
                <a:gridCol w="1497426"/>
              </a:tblGrid>
              <a:tr h="162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MEINE LIEBE</a:t>
                      </a:r>
                    </a:p>
                  </a:txBody>
                  <a:tcPr marL="5673" marR="5673" marT="5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Unicum</a:t>
                      </a: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Sanfor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Акрилайт</a:t>
                      </a:r>
                    </a:p>
                  </a:txBody>
                  <a:tcPr marL="5673" marR="5673" marT="5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Clean Home</a:t>
                      </a:r>
                    </a:p>
                  </a:txBody>
                  <a:tcPr marL="5673" marR="5673" marT="5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ECOWOO</a:t>
                      </a:r>
                    </a:p>
                  </a:txBody>
                  <a:tcPr marL="5673" marR="5673" marT="5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37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 smtClean="0">
                          <a:effectLst/>
                          <a:latin typeface="+mn-lt"/>
                        </a:rPr>
                        <a:t>5-15% фруктовые кислоты</a:t>
                      </a:r>
                    </a:p>
                    <a:p>
                      <a:pPr algn="l" fontAlgn="ctr"/>
                      <a:r>
                        <a:rPr lang="ru-RU" sz="10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Комплекс фруктовых кислот - растворяют известковый налёт, удаляют загрязнения. При этом обладают щадящим действием к обрабатываемым поверхностям.</a:t>
                      </a:r>
                    </a:p>
                    <a:p>
                      <a:pPr algn="l" fontAlgn="ctr"/>
                      <a:r>
                        <a:rPr lang="ru-RU" sz="1000" b="0" i="1" u="none" strike="noStrike" dirty="0" smtClean="0">
                          <a:effectLst/>
                          <a:latin typeface="+mn-lt"/>
                        </a:rPr>
                        <a:t>&lt;5% анионные ПАВ  </a:t>
                      </a:r>
                    </a:p>
                    <a:p>
                      <a:pPr algn="l" fontAlgn="ctr"/>
                      <a:r>
                        <a:rPr lang="ru-RU" sz="1000" b="0" i="1" u="none" strike="noStrike" dirty="0" smtClean="0">
                          <a:effectLst/>
                          <a:latin typeface="+mn-lt"/>
                        </a:rPr>
                        <a:t>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Моющая способность средства, удаляют растворенные частицы загрязнений.</a:t>
                      </a:r>
                    </a:p>
                    <a:p>
                      <a:pPr algn="l" fontAlgn="ctr"/>
                      <a:r>
                        <a:rPr lang="ru-RU" sz="1000" b="0" i="1" u="none" strike="noStrike" dirty="0" smtClean="0">
                          <a:effectLst/>
                          <a:latin typeface="+mn-lt"/>
                        </a:rPr>
                        <a:t>&lt;5% </a:t>
                      </a:r>
                      <a:r>
                        <a:rPr lang="ru-RU" sz="1000" b="0" i="1" u="none" strike="noStrike" dirty="0" err="1" smtClean="0">
                          <a:effectLst/>
                          <a:latin typeface="+mn-lt"/>
                        </a:rPr>
                        <a:t>фосфонаты</a:t>
                      </a:r>
                      <a:endParaRPr lang="ru-RU" sz="1000" b="0" i="1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ru-RU" sz="1000" b="0" i="1" u="none" strike="noStrike" dirty="0" smtClean="0">
                          <a:effectLst/>
                          <a:latin typeface="+mn-lt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Органические соединения (более современный аналог цеолитов) смягчают воду, нейтрализуют соли жесткости.</a:t>
                      </a:r>
                    </a:p>
                    <a:p>
                      <a:pPr algn="l" fontAlgn="ctr"/>
                      <a:r>
                        <a:rPr lang="ru-RU" sz="1000" b="0" i="1" u="none" strike="noStrike" dirty="0" smtClean="0">
                          <a:effectLst/>
                          <a:latin typeface="+mn-lt"/>
                        </a:rPr>
                        <a:t>Минеральная кислота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Для растворения </a:t>
                      </a:r>
                      <a:r>
                        <a:rPr lang="ru-RU" sz="1000" b="0" i="0" u="none" strike="noStrike" dirty="0" err="1" smtClean="0">
                          <a:effectLst/>
                          <a:latin typeface="+mn-lt"/>
                        </a:rPr>
                        <a:t>трудновыводимых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и нерастворимых загрязнений (в минимальных количествах)</a:t>
                      </a:r>
                    </a:p>
                    <a:p>
                      <a:pPr algn="l" fontAlgn="ctr"/>
                      <a:r>
                        <a:rPr lang="ru-RU" sz="1000" b="0" i="1" u="none" strike="noStrike" dirty="0" err="1" smtClean="0">
                          <a:effectLst/>
                          <a:latin typeface="+mn-lt"/>
                        </a:rPr>
                        <a:t>Ароматизатор</a:t>
                      </a:r>
                      <a:endParaRPr lang="ru-RU" sz="1000" b="0" i="1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ru-RU" sz="1000" b="0" i="1" u="none" strike="noStrike" dirty="0" smtClean="0">
                          <a:effectLst/>
                          <a:latin typeface="+mn-lt"/>
                        </a:rPr>
                        <a:t>Краситель</a:t>
                      </a: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Подготовленная вода, органические кислоты 5-15%, минеральные кислоты 5-15%, АПАВ &lt;5%, модификатор поверхности &lt;5%, противогрибковое средство &lt;5%, </a:t>
                      </a:r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ароматизатор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&lt;5%, краситель &lt;5%, соляная кислота &lt;5%, </a:t>
                      </a:r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цитронеллол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, </a:t>
                      </a:r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линалоол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.  </a:t>
                      </a: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&lt;5% АПАВ и НПАВ,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&gt;5%, но &lt;15 %: лимонная кислота, соль поваренная пищевая;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&lt;5%: консервант, ароматизирующая добавка, краситель.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Вода, менее 5% НПАВ, органическая кислота, полимер, функциональные добавки, гидроксид натрия, ароматизатор.</a:t>
                      </a:r>
                      <a:br>
                        <a:rPr lang="ru-RU" sz="1000" b="0" i="0" u="none" strike="noStrike">
                          <a:effectLst/>
                          <a:latin typeface="Calibri"/>
                        </a:rPr>
                      </a:br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/>
                      </a:r>
                      <a:br>
                        <a:rPr lang="ru-RU" sz="1000" b="0" i="0" u="none" strike="noStrike">
                          <a:effectLst/>
                          <a:latin typeface="Calibri"/>
                        </a:rPr>
                      </a:br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Вода специально подготовленная, пищевые органические кислоты 5-15%, минеральные кислоты  5%, АПАВ &lt; 5 %, модификатор поверхности, ароматизатор, цитронелоол, линаноол.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* Высокое содержание кислот (агрессивное воздействие)                                                           * наличие специального противогрибкого компонента                                                                * полимер,  образует на поверхности пленку</a:t>
                      </a: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* Основное действие </a:t>
                      </a:r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ПАВы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                                                        * 1 вид фруктовой кислоты - лимонная                                                         </a:t>
                      </a: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* Меньшее количество ПАВ и кислот                                                        *Чистящий компонент - гидроксид натрия (может быть агрессивен для кожи)                                                           * полимер,  образует на поверхности пленку</a:t>
                      </a: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*бОльший ввод минеральной кислоты                                                     * включение модификатора поверхности</a:t>
                      </a: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UniPlus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Акрилан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alibri"/>
                        </a:rPr>
                        <a:t>HG</a:t>
                      </a:r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NORDLAND</a:t>
                      </a: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Вода очищенная, нПАВ&lt;15%, кислота, парфюмерная композиция, консервант.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3" marR="5673" marT="5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Специальные поверхностно-активные вещества с допустимым содержанием лимонной кислоты,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ароматизатор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3" marR="5673" marT="5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анионные ПАВ,</a:t>
                      </a: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неионогенные ПАВ, нитрилотриуксусная кислота и ее соли, консервант, отдушка.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5673" marR="5673" marT="5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Спрей: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Неионные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ПАВ менее 5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%,Молочная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кислота,Ароматизатор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Пена: Менее 5% </a:t>
                      </a:r>
                      <a:r>
                        <a:rPr lang="ru-RU" sz="1000" b="0" i="0" u="none" strike="noStrike" dirty="0" err="1" smtClean="0">
                          <a:effectLst/>
                          <a:latin typeface="+mn-lt"/>
                        </a:rPr>
                        <a:t>неионных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+mn-lt"/>
                        </a:rPr>
                        <a:t>ПАВ,Лимонная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кислота, Консервант, </a:t>
                      </a:r>
                      <a:r>
                        <a:rPr lang="ru-RU" sz="1000" b="0" i="0" u="none" strike="noStrike" dirty="0" err="1" smtClean="0">
                          <a:effectLst/>
                          <a:latin typeface="+mn-lt"/>
                        </a:rPr>
                        <a:t>ароматизатор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, Вспенивающие агенты (пропан, бутан).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3" marR="5673" marT="56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* высокий ввод ПАВ                                               * не указан вид кислот </a:t>
                      </a: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* не содержит даже примерной информации о количествах ввода</a:t>
                      </a: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*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основное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действие ПАВЫ          *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нитрилотриуксусная  кислота улучшает действие </a:t>
                      </a:r>
                      <a:r>
                        <a:rPr lang="ru-RU" sz="1000" b="0" i="0" u="none" strike="noStrike" dirty="0" err="1" smtClean="0">
                          <a:effectLst/>
                          <a:latin typeface="+mn-lt"/>
                        </a:rPr>
                        <a:t>ПАВов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* </a:t>
                      </a:r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мягкие составы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- молочная кислота </a:t>
                      </a:r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или лимонная кислоты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5673" marR="5673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14653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Сравнительный анализ </a:t>
            </a:r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цен</a:t>
            </a:r>
          </a:p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Средств для акриловых ванн</a:t>
            </a:r>
            <a:endParaRPr lang="ru-RU" sz="2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6385" y="1674490"/>
            <a:ext cx="888058" cy="869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538256" y="4149080"/>
            <a:ext cx="530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</a:t>
            </a:r>
            <a:r>
              <a:rPr lang="ru-RU" sz="1400" dirty="0"/>
              <a:t>Специализированные средства для </a:t>
            </a:r>
            <a:r>
              <a:rPr lang="ru-RU" sz="1400" dirty="0" smtClean="0"/>
              <a:t>акриловых </a:t>
            </a:r>
            <a:r>
              <a:rPr lang="ru-RU" sz="1400" dirty="0"/>
              <a:t>ванн и душевых кабин отличаются более мягким, но в тоже время дорогим составом. </a:t>
            </a:r>
          </a:p>
          <a:p>
            <a:r>
              <a:rPr lang="ru-RU" sz="1400" dirty="0"/>
              <a:t>    С этим связана более высокая цена относительно средств для ухода за сантехникой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 smtClean="0"/>
              <a:t>   Среди брендов известных брендов ЭКО направленности продукт представлен </a:t>
            </a:r>
            <a:r>
              <a:rPr lang="en-US" sz="1400" dirty="0" err="1" smtClean="0"/>
              <a:t>Nordland</a:t>
            </a:r>
            <a:r>
              <a:rPr lang="en-US" sz="1400" dirty="0" smtClean="0"/>
              <a:t>.</a:t>
            </a:r>
            <a:endParaRPr lang="ru-RU" sz="1400" dirty="0"/>
          </a:p>
          <a:p>
            <a:r>
              <a:rPr lang="ru-RU" sz="1400" dirty="0"/>
              <a:t>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084554"/>
              </p:ext>
            </p:extLst>
          </p:nvPr>
        </p:nvGraphicFramePr>
        <p:xfrm>
          <a:off x="1208730" y="1674490"/>
          <a:ext cx="7395718" cy="2114550"/>
        </p:xfrm>
        <a:graphic>
          <a:graphicData uri="http://schemas.openxmlformats.org/drawingml/2006/table">
            <a:tbl>
              <a:tblPr/>
              <a:tblGrid>
                <a:gridCol w="888212"/>
                <a:gridCol w="761450"/>
                <a:gridCol w="720080"/>
                <a:gridCol w="866756"/>
                <a:gridCol w="584030"/>
                <a:gridCol w="705702"/>
                <a:gridCol w="705702"/>
                <a:gridCol w="717870"/>
                <a:gridCol w="797844"/>
                <a:gridCol w="648072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Средства для акриловых ванн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Sanfor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Meine Liebe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Unicum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EcoWoo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Clean Home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Средняя цена реализации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 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р.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р.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р.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р.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р.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р.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р.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р.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181" y="1940116"/>
            <a:ext cx="4302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://ozon-st.cdn.ngenix.net/multimedia/c200/10140252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574" y="1981539"/>
            <a:ext cx="34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://ozon-st.cdn.ngenix.net/multimedia/audio_cd_covers/100881312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3881" y="1995827"/>
            <a:ext cx="392112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ozon-st.cdn.ngenix.net/multimedia/audio_cd_covers/101257009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0280" y="1960901"/>
            <a:ext cx="433388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://ozon-st.cdn.ngenix.net/multimedia/audio_cd_covers/101448733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685" y="1945821"/>
            <a:ext cx="381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ozon-st.cdn.ngenix.net/multimedia/audio_cd_covers/1014343181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6999" y="1960901"/>
            <a:ext cx="434975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ozon-st.cdn.ngenix.net/multimedia/audio_cd_covers/100715489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311" y="1918833"/>
            <a:ext cx="363537" cy="1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88" y="1886897"/>
            <a:ext cx="519113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http://www.okeydostavka.ru/wcsstore/OKMarketCAS/cat_entries/569264/569264_fullimage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056" y="1966781"/>
            <a:ext cx="519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97591"/>
              </p:ext>
            </p:extLst>
          </p:nvPr>
        </p:nvGraphicFramePr>
        <p:xfrm>
          <a:off x="5987892" y="4163973"/>
          <a:ext cx="2517502" cy="2016224"/>
        </p:xfrm>
        <a:graphic>
          <a:graphicData uri="http://schemas.openxmlformats.org/drawingml/2006/table">
            <a:tbl>
              <a:tblPr/>
              <a:tblGrid>
                <a:gridCol w="1258751"/>
                <a:gridCol w="1258751"/>
              </a:tblGrid>
              <a:tr h="4327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Средство для чистки сантехники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Средство для акриловых ванн и душевых кабин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2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 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4838" y="8509000"/>
            <a:ext cx="465137" cy="1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2213" y="8486775"/>
            <a:ext cx="519112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160" y="4725144"/>
            <a:ext cx="465666" cy="10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174" y="4703837"/>
            <a:ext cx="532637" cy="109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9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9557" y="1700808"/>
            <a:ext cx="340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ДО ОБРАБОТКИ</a:t>
            </a:r>
            <a:endParaRPr lang="ru-RU" sz="1200" dirty="0">
              <a:solidFill>
                <a:srgbClr val="9278D1"/>
              </a:solidFill>
            </a:endParaRPr>
          </a:p>
          <a:p>
            <a:r>
              <a:rPr lang="ru-RU" sz="1200" dirty="0"/>
              <a:t>Следы от флаконов</a:t>
            </a:r>
          </a:p>
          <a:p>
            <a:r>
              <a:rPr lang="ru-RU" sz="1200" dirty="0" smtClean="0"/>
              <a:t>Бытовые загрязнения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392" y="314653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Эффективность</a:t>
            </a:r>
          </a:p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использования</a:t>
            </a:r>
            <a:endParaRPr lang="ru-RU" sz="2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1700807"/>
            <a:ext cx="340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ПОСЛЕ ОБРАБОТКИ</a:t>
            </a:r>
            <a:endParaRPr lang="ru-RU" sz="1200" dirty="0">
              <a:solidFill>
                <a:srgbClr val="9278D1"/>
              </a:solidFill>
            </a:endParaRPr>
          </a:p>
          <a:p>
            <a:r>
              <a:rPr lang="ru-RU" sz="1200" dirty="0" smtClean="0"/>
              <a:t>Удаление всех загрязнений</a:t>
            </a:r>
          </a:p>
          <a:p>
            <a:r>
              <a:rPr lang="ru-RU" sz="1200" dirty="0" smtClean="0"/>
              <a:t>Блеск поверхности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89928" y="2562993"/>
            <a:ext cx="7430166" cy="3821419"/>
            <a:chOff x="783876" y="2562993"/>
            <a:chExt cx="7430166" cy="3821419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783876" y="2562993"/>
              <a:ext cx="3825226" cy="3821419"/>
              <a:chOff x="783876" y="2562993"/>
              <a:chExt cx="3825226" cy="3821419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3876" y="3771499"/>
                <a:ext cx="3824853" cy="2612913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91413" y="2562993"/>
                <a:ext cx="2817689" cy="1800668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783877" y="2564904"/>
                <a:ext cx="1411859" cy="1810947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783876" y="2583551"/>
                <a:ext cx="1411859" cy="1790389"/>
              </a:xfrm>
              <a:prstGeom prst="rect">
                <a:avLst/>
              </a:prstGeom>
              <a:noFill/>
              <a:ln>
                <a:solidFill>
                  <a:srgbClr val="6842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195735" y="2575993"/>
                <a:ext cx="2412993" cy="1797948"/>
              </a:xfrm>
              <a:prstGeom prst="rect">
                <a:avLst/>
              </a:prstGeom>
              <a:noFill/>
              <a:ln>
                <a:solidFill>
                  <a:srgbClr val="6842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83876" y="2583552"/>
                <a:ext cx="3824852" cy="3774542"/>
              </a:xfrm>
              <a:prstGeom prst="rect">
                <a:avLst/>
              </a:prstGeom>
              <a:noFill/>
              <a:ln>
                <a:solidFill>
                  <a:srgbClr val="6842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5138489" y="2565713"/>
              <a:ext cx="3075553" cy="3782101"/>
              <a:chOff x="5138489" y="2565713"/>
              <a:chExt cx="3075553" cy="3782101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38489" y="4247245"/>
                <a:ext cx="3056410" cy="210056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26128" y="2573272"/>
                <a:ext cx="1787914" cy="1790389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8064" y="2573273"/>
                <a:ext cx="1278065" cy="1790388"/>
              </a:xfrm>
              <a:prstGeom prst="rect">
                <a:avLst/>
              </a:prstGeom>
            </p:spPr>
          </p:pic>
          <p:sp>
            <p:nvSpPr>
              <p:cNvPr id="18" name="Прямоугольник 17"/>
              <p:cNvSpPr/>
              <p:nvPr/>
            </p:nvSpPr>
            <p:spPr>
              <a:xfrm>
                <a:off x="5148064" y="2573272"/>
                <a:ext cx="1278065" cy="1790389"/>
              </a:xfrm>
              <a:prstGeom prst="rect">
                <a:avLst/>
              </a:prstGeom>
              <a:noFill/>
              <a:ln>
                <a:solidFill>
                  <a:srgbClr val="6842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6129" y="2573273"/>
                <a:ext cx="1768770" cy="1790388"/>
              </a:xfrm>
              <a:prstGeom prst="rect">
                <a:avLst/>
              </a:prstGeom>
              <a:noFill/>
              <a:ln>
                <a:solidFill>
                  <a:srgbClr val="6842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148064" y="2565713"/>
                <a:ext cx="3046835" cy="3774542"/>
              </a:xfrm>
              <a:prstGeom prst="rect">
                <a:avLst/>
              </a:prstGeom>
              <a:noFill/>
              <a:ln>
                <a:solidFill>
                  <a:srgbClr val="6842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8788" y="3715579"/>
              <a:ext cx="914400" cy="151048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2336" y="3725823"/>
              <a:ext cx="927585" cy="1503269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1748788" y="3715579"/>
              <a:ext cx="914400" cy="1510487"/>
            </a:xfrm>
            <a:prstGeom prst="rect">
              <a:avLst/>
            </a:prstGeom>
            <a:noFill/>
            <a:ln>
              <a:solidFill>
                <a:srgbClr val="684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68928" y="3725823"/>
              <a:ext cx="914400" cy="1510487"/>
            </a:xfrm>
            <a:prstGeom prst="rect">
              <a:avLst/>
            </a:prstGeom>
            <a:noFill/>
            <a:ln>
              <a:solidFill>
                <a:srgbClr val="684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79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14653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Логистические параметры</a:t>
            </a:r>
          </a:p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Рекомендованные каналы продаж</a:t>
            </a:r>
            <a:endParaRPr lang="ru-RU" sz="2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30823"/>
              </p:ext>
            </p:extLst>
          </p:nvPr>
        </p:nvGraphicFramePr>
        <p:xfrm>
          <a:off x="2195736" y="1844824"/>
          <a:ext cx="6223125" cy="930126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776004"/>
                <a:gridCol w="776004"/>
                <a:gridCol w="1777001"/>
                <a:gridCol w="1064382"/>
                <a:gridCol w="914867"/>
                <a:gridCol w="914867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Статус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Артикул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Штрих-код 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Min</a:t>
                      </a:r>
                      <a:r>
                        <a:rPr lang="en-US" sz="10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+mn-lt"/>
                        </a:rPr>
                        <a:t>групповая упаковка, вместимость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Разрешительные документы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Новинка базового ассортимента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ml34107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MEINE LIEBE Средство для чистки акриловых ванн и душевых кабин 500мл</a:t>
                      </a:r>
                      <a:endParaRPr lang="de-DE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4602006219231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12 шт.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СГР, отказное письмо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12179" y="2924944"/>
            <a:ext cx="1447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500 мл. </a:t>
            </a:r>
          </a:p>
          <a:p>
            <a:pPr algn="ctr"/>
            <a:r>
              <a:rPr lang="ru-RU" sz="1400" i="1" dirty="0" smtClean="0"/>
              <a:t>РРЦ</a:t>
            </a:r>
            <a:r>
              <a:rPr lang="ru-RU" sz="1400" i="1" dirty="0"/>
              <a:t>: </a:t>
            </a:r>
            <a:r>
              <a:rPr lang="ru-RU" sz="1400" i="1" dirty="0" smtClean="0"/>
              <a:t>240 </a:t>
            </a:r>
            <a:r>
              <a:rPr lang="ru-RU" sz="1400" i="1" dirty="0"/>
              <a:t>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46709"/>
            <a:ext cx="920824" cy="189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664" y="3973681"/>
            <a:ext cx="923140" cy="1854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271" y="4005064"/>
            <a:ext cx="851208" cy="1823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464" y="4035399"/>
            <a:ext cx="809095" cy="18080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171" y="3973682"/>
            <a:ext cx="890214" cy="183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860032" y="5782116"/>
            <a:ext cx="152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Универсальный спрей для кухонных поверхностей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5765460"/>
            <a:ext cx="147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Средство для мытья стекол, пластика и зеркал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6028" y="5759546"/>
            <a:ext cx="1833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Средство для чистки сантехники ванн, раковин, душевых кабин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5779119"/>
            <a:ext cx="1594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Средство для чистки акриловых ванн и душевых кабин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869193"/>
            <a:ext cx="7848872" cy="2559254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94038" y="4923252"/>
            <a:ext cx="2360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278D1"/>
                </a:solidFill>
              </a:rPr>
              <a:t>ПОЛНАЯ  ЛИНЕЙКА  СРЕДСТВ</a:t>
            </a:r>
          </a:p>
          <a:p>
            <a:pPr algn="ctr"/>
            <a:r>
              <a:rPr lang="ru-RU" sz="1200" b="1" dirty="0" smtClean="0">
                <a:solidFill>
                  <a:srgbClr val="9278D1"/>
                </a:solidFill>
              </a:rPr>
              <a:t>ТЕПЕРЬ С НОВИНКОЙ</a:t>
            </a:r>
            <a:endParaRPr lang="ru-RU" sz="1200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316" y="3974728"/>
            <a:ext cx="1245803" cy="186870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452781" y="5756376"/>
            <a:ext cx="1430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 Средство для удаления жира  АНТИЖИР</a:t>
            </a:r>
          </a:p>
        </p:txBody>
      </p:sp>
    </p:spTree>
    <p:extLst>
      <p:ext uri="{BB962C8B-B14F-4D97-AF65-F5344CB8AC3E}">
        <p14:creationId xmlns:p14="http://schemas.microsoft.com/office/powerpoint/2010/main" val="11463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9104</TotalTime>
  <Words>952</Words>
  <Application>Microsoft Office PowerPoint</Application>
  <PresentationFormat>Экран (4:3)</PresentationFormat>
  <Paragraphs>172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Стукалина Ксения</dc:creator>
  <cp:lastModifiedBy>Игнатова </cp:lastModifiedBy>
  <cp:revision>507</cp:revision>
  <cp:lastPrinted>2015-10-23T11:47:13Z</cp:lastPrinted>
  <dcterms:created xsi:type="dcterms:W3CDTF">2014-02-12T10:57:04Z</dcterms:created>
  <dcterms:modified xsi:type="dcterms:W3CDTF">2016-09-07T09:47:01Z</dcterms:modified>
</cp:coreProperties>
</file>