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5"/>
  </p:sldMasterIdLst>
  <p:notesMasterIdLst>
    <p:notesMasterId r:id="rId15"/>
  </p:notesMasterIdLst>
  <p:handoutMasterIdLst>
    <p:handoutMasterId r:id="rId16"/>
  </p:handoutMasterIdLst>
  <p:sldIdLst>
    <p:sldId id="327" r:id="rId6"/>
    <p:sldId id="319" r:id="rId7"/>
    <p:sldId id="338" r:id="rId8"/>
    <p:sldId id="333" r:id="rId9"/>
    <p:sldId id="323" r:id="rId10"/>
    <p:sldId id="328" r:id="rId11"/>
    <p:sldId id="316" r:id="rId12"/>
    <p:sldId id="265" r:id="rId13"/>
    <p:sldId id="340" r:id="rId14"/>
  </p:sldIdLst>
  <p:sldSz cx="9144000" cy="6858000" type="screen4x3"/>
  <p:notesSz cx="7099300" cy="10234613"/>
  <p:custDataLst>
    <p:tags r:id="rId17"/>
  </p:custDataLst>
  <p:defaultTextStyle>
    <a:defPPr>
      <a:defRPr lang="nl-NL"/>
    </a:defPPr>
    <a:lvl1pPr algn="l" rtl="0" fontAlgn="base">
      <a:spcBef>
        <a:spcPct val="50000"/>
      </a:spcBef>
      <a:spcAft>
        <a:spcPct val="0"/>
      </a:spcAft>
      <a:defRPr sz="2000" kern="1200">
        <a:solidFill>
          <a:srgbClr val="0094D9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rgbClr val="0094D9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rgbClr val="0094D9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rgbClr val="0094D9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rgbClr val="0094D9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0094D9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0094D9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0094D9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0094D9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FF"/>
    <a:srgbClr val="FFFF99"/>
    <a:srgbClr val="D2B460"/>
    <a:srgbClr val="E2D09C"/>
    <a:srgbClr val="FFFFCC"/>
    <a:srgbClr val="996633"/>
    <a:srgbClr val="A07F5E"/>
    <a:srgbClr val="D6EB13"/>
    <a:srgbClr val="626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440" autoAdjust="0"/>
    <p:restoredTop sz="97842" autoAdjust="0"/>
  </p:normalViewPr>
  <p:slideViewPr>
    <p:cSldViewPr>
      <p:cViewPr>
        <p:scale>
          <a:sx n="75" d="100"/>
          <a:sy n="75" d="100"/>
        </p:scale>
        <p:origin x="-1002" y="102"/>
      </p:cViewPr>
      <p:guideLst>
        <p:guide orient="horz" pos="890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03984803145737E-2"/>
          <c:y val="0.12278323241862016"/>
          <c:w val="0.91639598524140597"/>
          <c:h val="0.73218947894678366"/>
        </c:manualLayout>
      </c:layout>
      <c:lineChart>
        <c:grouping val="standard"/>
        <c:varyColors val="0"/>
        <c:ser>
          <c:idx val="0"/>
          <c:order val="0"/>
          <c:spPr>
            <a:ln w="57150"/>
          </c:spPr>
          <c:marker>
            <c:spPr>
              <a:ln w="57150"/>
            </c:spPr>
          </c:marker>
          <c:dLbls>
            <c:dLbl>
              <c:idx val="16"/>
              <c:layout>
                <c:manualLayout>
                  <c:x val="0"/>
                  <c:y val="-6.0626944228419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'[для ПРЕЗЕНТАЦИИ_  apr.xlsx]FRISO MS trend'!$P$14:$AF$14</c:f>
              <c:strCache>
                <c:ptCount val="17"/>
                <c:pt idx="0">
                  <c:v>Jan 2016</c:v>
                </c:pt>
                <c:pt idx="1">
                  <c:v>Feb 2016</c:v>
                </c:pt>
                <c:pt idx="2">
                  <c:v>Mar 2016</c:v>
                </c:pt>
                <c:pt idx="3">
                  <c:v>Apr 2016</c:v>
                </c:pt>
                <c:pt idx="4">
                  <c:v>May 2016</c:v>
                </c:pt>
                <c:pt idx="5">
                  <c:v>Jun 2016</c:v>
                </c:pt>
                <c:pt idx="6">
                  <c:v>Jul 2016</c:v>
                </c:pt>
                <c:pt idx="7">
                  <c:v>Aug 2016</c:v>
                </c:pt>
                <c:pt idx="8">
                  <c:v>Sep 2016</c:v>
                </c:pt>
                <c:pt idx="9">
                  <c:v>Oct 2016</c:v>
                </c:pt>
                <c:pt idx="10">
                  <c:v>Nov 2016</c:v>
                </c:pt>
                <c:pt idx="11">
                  <c:v>Dec 2016</c:v>
                </c:pt>
                <c:pt idx="12">
                  <c:v>Jan 2017</c:v>
                </c:pt>
                <c:pt idx="13">
                  <c:v>Feb 2017</c:v>
                </c:pt>
                <c:pt idx="14">
                  <c:v>Mar 2017</c:v>
                </c:pt>
                <c:pt idx="15">
                  <c:v>April 2017</c:v>
                </c:pt>
                <c:pt idx="16">
                  <c:v>May 2017</c:v>
                </c:pt>
              </c:strCache>
            </c:strRef>
          </c:cat>
          <c:val>
            <c:numRef>
              <c:f>'[для ПРЕЗЕНТАЦИИ_  apr.xlsx]FRISO MS trend'!$P$15:$AF$15</c:f>
              <c:numCache>
                <c:formatCode>0.0%</c:formatCode>
                <c:ptCount val="17"/>
                <c:pt idx="0">
                  <c:v>0.05</c:v>
                </c:pt>
                <c:pt idx="1">
                  <c:v>5.0999999999999997E-2</c:v>
                </c:pt>
                <c:pt idx="2">
                  <c:v>0.05</c:v>
                </c:pt>
                <c:pt idx="3">
                  <c:v>5.7000000000000002E-2</c:v>
                </c:pt>
                <c:pt idx="4">
                  <c:v>5.3999999999999999E-2</c:v>
                </c:pt>
                <c:pt idx="5">
                  <c:v>5.2999999999999999E-2</c:v>
                </c:pt>
                <c:pt idx="6">
                  <c:v>5.5E-2</c:v>
                </c:pt>
                <c:pt idx="7">
                  <c:v>5.2999999999999999E-2</c:v>
                </c:pt>
                <c:pt idx="8">
                  <c:v>0.05</c:v>
                </c:pt>
                <c:pt idx="9">
                  <c:v>5.2499999999999998E-2</c:v>
                </c:pt>
                <c:pt idx="10">
                  <c:v>5.45E-2</c:v>
                </c:pt>
                <c:pt idx="11">
                  <c:v>5.0999999999999997E-2</c:v>
                </c:pt>
                <c:pt idx="12">
                  <c:v>5.1999999999999998E-2</c:v>
                </c:pt>
                <c:pt idx="13">
                  <c:v>5.8999999999999997E-2</c:v>
                </c:pt>
                <c:pt idx="14">
                  <c:v>5.2999999999999999E-2</c:v>
                </c:pt>
                <c:pt idx="15">
                  <c:v>5.6000000000000001E-2</c:v>
                </c:pt>
                <c:pt idx="16">
                  <c:v>5.7000000000000002E-2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059520"/>
        <c:axId val="92061056"/>
      </c:lineChart>
      <c:catAx>
        <c:axId val="920595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2061056"/>
        <c:crosses val="autoZero"/>
        <c:auto val="1"/>
        <c:lblAlgn val="ctr"/>
        <c:lblOffset val="100"/>
        <c:noMultiLvlLbl val="0"/>
      </c:catAx>
      <c:valAx>
        <c:axId val="9206105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205952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0.09872</cdr:x>
      <cdr:y>0.0012</cdr:y>
    </cdr:from>
    <cdr:to>
      <cdr:x>0.28724</cdr:x>
      <cdr:y>0.39803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7225" y="2763"/>
          <a:ext cx="165618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Доля рынка </a:t>
          </a:r>
          <a:r>
            <a:rPr lang="en-US" b="1" dirty="0" smtClean="0"/>
            <a:t>Friso, </a:t>
          </a:r>
          <a:r>
            <a:rPr lang="ru-RU" b="1" dirty="0" smtClean="0"/>
            <a:t>вся Россия</a:t>
          </a:r>
          <a:r>
            <a:rPr lang="en-US" b="1" dirty="0" smtClean="0"/>
            <a:t>, </a:t>
          </a:r>
          <a:r>
            <a:rPr lang="ru-RU" b="1" dirty="0" smtClean="0"/>
            <a:t>объем</a:t>
          </a:r>
          <a:r>
            <a:rPr lang="en-US" b="1" dirty="0" smtClean="0"/>
            <a:t> 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0.14066</cdr:x>
      <cdr:y>0.97417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-755576" y="1728192"/>
          <a:ext cx="1164794" cy="2359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800" b="1" dirty="0" smtClean="0"/>
        </a:p>
        <a:p xmlns:a="http://schemas.openxmlformats.org/drawingml/2006/main">
          <a:r>
            <a:rPr lang="ru-RU" sz="800" b="1" dirty="0" smtClean="0"/>
            <a:t>Источник </a:t>
          </a:r>
          <a:r>
            <a:rPr lang="ru-RU" sz="800" b="1" dirty="0" err="1" smtClean="0"/>
            <a:t>Нильсен</a:t>
          </a:r>
          <a:r>
            <a:rPr lang="ru-RU" sz="800" b="1" dirty="0" smtClean="0"/>
            <a:t>, Май 2017</a:t>
          </a:r>
          <a:endParaRPr lang="ru-RU" sz="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364E09C6-5FA3-4C06-A8FE-6DF3F9AD7552}" type="datetimeFigureOut">
              <a:rPr lang="en-US" smtClean="0"/>
              <a:t>8/25/2017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E8C9B46F-86DE-4CDD-86EE-4BC8D7099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64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098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098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 smtClean="0"/>
            </a:lvl1pPr>
          </a:lstStyle>
          <a:p>
            <a:pPr>
              <a:defRPr/>
            </a:pPr>
            <a:fld id="{838BA4AB-7DD4-41BB-A0FC-7FFD935D87BF}" type="datetimeFigureOut">
              <a:rPr lang="en-US"/>
              <a:pPr>
                <a:defRPr/>
              </a:pPr>
              <a:t>8/25/2017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0" y="4860990"/>
            <a:ext cx="5680103" cy="4605493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328"/>
            <a:ext cx="3077137" cy="51263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6" y="9720328"/>
            <a:ext cx="3077137" cy="51263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4E938C8-BFC0-4D02-8730-68CAB4A90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76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-9903" y="-27384"/>
            <a:ext cx="9163941" cy="6984776"/>
            <a:chOff x="0" y="0"/>
            <a:chExt cx="9143999" cy="731743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2" r="22206"/>
            <a:stretch/>
          </p:blipFill>
          <p:spPr bwMode="auto">
            <a:xfrm>
              <a:off x="0" y="0"/>
              <a:ext cx="8478128" cy="7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67" r="22207"/>
            <a:stretch/>
          </p:blipFill>
          <p:spPr bwMode="auto">
            <a:xfrm>
              <a:off x="3767958" y="0"/>
              <a:ext cx="5376041" cy="7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7"/>
          <p:cNvGrpSpPr/>
          <p:nvPr userDrawn="1"/>
        </p:nvGrpSpPr>
        <p:grpSpPr>
          <a:xfrm>
            <a:off x="-9903" y="1804586"/>
            <a:ext cx="9433048" cy="4310289"/>
            <a:chOff x="0" y="2204864"/>
            <a:chExt cx="9450106" cy="465313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51" b="8160"/>
            <a:stretch/>
          </p:blipFill>
          <p:spPr>
            <a:xfrm>
              <a:off x="0" y="2204864"/>
              <a:ext cx="9180512" cy="465313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167" b="86389" l="56039" r="83092">
                          <a14:foregroundMark x1="57367" y1="80000" x2="63889" y2="847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93" t="47001" r="13503" b="14670"/>
            <a:stretch/>
          </p:blipFill>
          <p:spPr>
            <a:xfrm>
              <a:off x="5508104" y="4908885"/>
              <a:ext cx="3942002" cy="1949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3179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59831" y="508000"/>
            <a:ext cx="5833343" cy="611188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650" y="1682750"/>
            <a:ext cx="8135938" cy="48418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lang="en-US" sz="2000" b="1" kern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1587" indent="0">
              <a:buNone/>
              <a:defRPr>
                <a:solidFill>
                  <a:schemeClr val="bg1"/>
                </a:solidFill>
              </a:defRPr>
            </a:lvl2pPr>
            <a:lvl3pPr marL="211137" indent="0">
              <a:buNone/>
              <a:defRPr>
                <a:solidFill>
                  <a:schemeClr val="bg1"/>
                </a:solidFill>
              </a:defRPr>
            </a:lvl3pPr>
            <a:lvl4pPr marL="427038" indent="0">
              <a:buNone/>
              <a:defRPr>
                <a:solidFill>
                  <a:schemeClr val="bg1"/>
                </a:solidFill>
              </a:defRPr>
            </a:lvl4pPr>
            <a:lvl5pPr marL="6191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1" b="20667" l="19625" r="3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51" r="65977" b="76916"/>
          <a:stretch/>
        </p:blipFill>
        <p:spPr bwMode="auto">
          <a:xfrm>
            <a:off x="-29367" y="-171400"/>
            <a:ext cx="1869743" cy="158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97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0" y="0"/>
            <a:ext cx="9143999" cy="6858000"/>
            <a:chOff x="0" y="0"/>
            <a:chExt cx="9143999" cy="731743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2" r="22206"/>
            <a:stretch/>
          </p:blipFill>
          <p:spPr bwMode="auto">
            <a:xfrm>
              <a:off x="0" y="0"/>
              <a:ext cx="8478128" cy="7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67" r="22207"/>
            <a:stretch/>
          </p:blipFill>
          <p:spPr bwMode="auto">
            <a:xfrm>
              <a:off x="3767958" y="0"/>
              <a:ext cx="5376041" cy="7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Прямоугольник 10"/>
          <p:cNvSpPr/>
          <p:nvPr userDrawn="1"/>
        </p:nvSpPr>
        <p:spPr>
          <a:xfrm>
            <a:off x="0" y="1700808"/>
            <a:ext cx="9143999" cy="936104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720">
              <a:lnSpc>
                <a:spcPct val="120000"/>
              </a:lnSpc>
            </a:pPr>
            <a:endParaRPr lang="en-US" b="1" dirty="0" smtClean="0">
              <a:solidFill>
                <a:srgbClr val="000000"/>
              </a:solidFill>
              <a:cs typeface="Verdana" panose="020B0604030504040204" pitchFamily="34" charset="0"/>
            </a:endParaRPr>
          </a:p>
          <a:p>
            <a:pPr algn="ctr" defTabSz="456720">
              <a:lnSpc>
                <a:spcPct val="120000"/>
              </a:lnSpc>
            </a:pPr>
            <a:endParaRPr lang="en-US" b="1" dirty="0">
              <a:solidFill>
                <a:srgbClr val="000000"/>
              </a:solidFill>
              <a:cs typeface="Verdana" panose="020B0604030504040204" pitchFamily="34" charset="0"/>
            </a:endParaRPr>
          </a:p>
          <a:p>
            <a:pPr algn="ctr" defTabSz="456720">
              <a:lnSpc>
                <a:spcPct val="120000"/>
              </a:lnSpc>
            </a:pPr>
            <a:endParaRPr lang="en-US" b="1" dirty="0" smtClean="0">
              <a:solidFill>
                <a:srgbClr val="000000"/>
              </a:solidFill>
              <a:cs typeface="Verdana" panose="020B0604030504040204" pitchFamily="34" charset="0"/>
            </a:endParaRPr>
          </a:p>
          <a:p>
            <a:pPr algn="ctr" defTabSz="456720">
              <a:lnSpc>
                <a:spcPct val="120000"/>
              </a:lnSpc>
            </a:pPr>
            <a:endParaRPr lang="en-US" b="1" dirty="0">
              <a:solidFill>
                <a:srgbClr val="000000"/>
              </a:solidFill>
              <a:cs typeface="Verdana" panose="020B0604030504040204" pitchFamily="34" charset="0"/>
            </a:endParaRPr>
          </a:p>
          <a:p>
            <a:pPr algn="ctr" defTabSz="456720">
              <a:lnSpc>
                <a:spcPct val="120000"/>
              </a:lnSpc>
            </a:pPr>
            <a:endParaRPr lang="en-US" dirty="0" smtClean="0">
              <a:solidFill>
                <a:srgbClr val="000000"/>
              </a:solidFill>
              <a:cs typeface="Verdana" panose="020B0604030504040204" pitchFamily="34" charset="0"/>
            </a:endParaRPr>
          </a:p>
          <a:p>
            <a:pPr algn="ctr" defTabSz="456720">
              <a:lnSpc>
                <a:spcPct val="120000"/>
              </a:lnSpc>
            </a:pPr>
            <a:endParaRPr lang="en-US" dirty="0">
              <a:solidFill>
                <a:srgbClr val="000000"/>
              </a:solidFill>
              <a:cs typeface="Verdana" panose="020B0604030504040204" pitchFamily="34" charset="0"/>
            </a:endParaRP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-9903" y="2547711"/>
            <a:ext cx="9433048" cy="4310289"/>
            <a:chOff x="0" y="2204864"/>
            <a:chExt cx="9450106" cy="4653136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51" b="8160"/>
            <a:stretch/>
          </p:blipFill>
          <p:spPr>
            <a:xfrm>
              <a:off x="0" y="2204864"/>
              <a:ext cx="9180512" cy="465313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167" b="86389" l="56039" r="83092">
                          <a14:foregroundMark x1="57367" y1="80000" x2="63889" y2="847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93" t="47001" r="13503" b="14670"/>
            <a:stretch/>
          </p:blipFill>
          <p:spPr>
            <a:xfrm>
              <a:off x="5508104" y="4908885"/>
              <a:ext cx="3942002" cy="1949115"/>
            </a:xfrm>
            <a:prstGeom prst="rect">
              <a:avLst/>
            </a:prstGeom>
          </p:spPr>
        </p:pic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0" y="1792370"/>
            <a:ext cx="9169783" cy="737273"/>
          </a:xfrm>
          <a:prstGeom prst="rect">
            <a:avLst/>
          </a:prstGeom>
        </p:spPr>
        <p:txBody>
          <a:bodyPr/>
          <a:lstStyle>
            <a:lvl1pPr algn="ctr">
              <a:defRPr lang="en-US" sz="2000" b="1" kern="1200" dirty="0">
                <a:solidFill>
                  <a:srgbClr val="000000"/>
                </a:solidFill>
                <a:latin typeface="+mn-lt"/>
                <a:ea typeface="+mn-ea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59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7905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25352" y="4245892"/>
            <a:ext cx="6400800" cy="1703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Here…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50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3999" cy="6858000"/>
            <a:chOff x="0" y="0"/>
            <a:chExt cx="9143999" cy="731743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2" r="22206"/>
            <a:stretch/>
          </p:blipFill>
          <p:spPr bwMode="auto">
            <a:xfrm>
              <a:off x="0" y="0"/>
              <a:ext cx="8478128" cy="7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67" r="22207"/>
            <a:stretch/>
          </p:blipFill>
          <p:spPr bwMode="auto">
            <a:xfrm>
              <a:off x="3767958" y="0"/>
              <a:ext cx="5376041" cy="7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59831" y="508000"/>
            <a:ext cx="5833343" cy="611188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650" y="1682750"/>
            <a:ext cx="8135938" cy="48418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lang="en-US" sz="2000" b="1" kern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1587" indent="0">
              <a:buNone/>
              <a:defRPr>
                <a:solidFill>
                  <a:schemeClr val="bg1"/>
                </a:solidFill>
              </a:defRPr>
            </a:lvl2pPr>
            <a:lvl3pPr marL="211137" indent="0">
              <a:buNone/>
              <a:defRPr>
                <a:solidFill>
                  <a:schemeClr val="bg1"/>
                </a:solidFill>
              </a:defRPr>
            </a:lvl3pPr>
            <a:lvl4pPr marL="427038" indent="0">
              <a:buNone/>
              <a:defRPr>
                <a:solidFill>
                  <a:schemeClr val="bg1"/>
                </a:solidFill>
              </a:defRPr>
            </a:lvl4pPr>
            <a:lvl5pPr marL="6191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0" y="0"/>
            <a:ext cx="9143999" cy="6858000"/>
            <a:chOff x="0" y="0"/>
            <a:chExt cx="9143999" cy="731743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2" r="22206"/>
            <a:stretch/>
          </p:blipFill>
          <p:spPr bwMode="auto">
            <a:xfrm>
              <a:off x="0" y="0"/>
              <a:ext cx="8478128" cy="7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67" r="22207"/>
            <a:stretch/>
          </p:blipFill>
          <p:spPr bwMode="auto">
            <a:xfrm>
              <a:off x="3767958" y="0"/>
              <a:ext cx="5376041" cy="7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0" y="1682750"/>
            <a:ext cx="3990975" cy="4841875"/>
          </a:xfrm>
          <a:prstGeom prst="rect">
            <a:avLst/>
          </a:prstGeom>
        </p:spPr>
        <p:txBody>
          <a:bodyPr/>
          <a:lstStyle>
            <a:lvl1pPr>
              <a:defRPr lang="en-US" sz="2000" b="1" kern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99025" y="1682750"/>
            <a:ext cx="3992563" cy="4841875"/>
          </a:xfrm>
          <a:prstGeom prst="rect">
            <a:avLst/>
          </a:prstGeom>
        </p:spPr>
        <p:txBody>
          <a:bodyPr/>
          <a:lstStyle>
            <a:lvl1pPr>
              <a:defRPr lang="en-US" sz="2000" b="1" kern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59831" y="508000"/>
            <a:ext cx="5833343" cy="611188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1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0" y="0"/>
            <a:ext cx="9143999" cy="6858000"/>
            <a:chOff x="0" y="0"/>
            <a:chExt cx="9143999" cy="731743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2" r="22206"/>
            <a:stretch/>
          </p:blipFill>
          <p:spPr bwMode="auto">
            <a:xfrm>
              <a:off x="0" y="0"/>
              <a:ext cx="8478128" cy="7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67" r="22207"/>
            <a:stretch/>
          </p:blipFill>
          <p:spPr bwMode="auto">
            <a:xfrm>
              <a:off x="3767958" y="0"/>
              <a:ext cx="5376041" cy="7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59831" y="508000"/>
            <a:ext cx="5833343" cy="611188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0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0" y="0"/>
            <a:ext cx="9143999" cy="6858000"/>
            <a:chOff x="0" y="0"/>
            <a:chExt cx="9143999" cy="731743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2" r="22206"/>
            <a:stretch/>
          </p:blipFill>
          <p:spPr bwMode="auto">
            <a:xfrm>
              <a:off x="0" y="0"/>
              <a:ext cx="8478128" cy="7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67" r="22207"/>
            <a:stretch/>
          </p:blipFill>
          <p:spPr bwMode="auto">
            <a:xfrm>
              <a:off x="3767958" y="0"/>
              <a:ext cx="5376041" cy="7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72816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56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0" y="0"/>
            <a:ext cx="9143999" cy="6858000"/>
            <a:chOff x="0" y="0"/>
            <a:chExt cx="9143999" cy="731743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2" r="22206"/>
            <a:stretch/>
          </p:blipFill>
          <p:spPr bwMode="auto">
            <a:xfrm>
              <a:off x="0" y="0"/>
              <a:ext cx="8478128" cy="7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67" r="22207"/>
            <a:stretch/>
          </p:blipFill>
          <p:spPr bwMode="auto">
            <a:xfrm>
              <a:off x="3767958" y="0"/>
              <a:ext cx="5376041" cy="7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sz="quarter" idx="1" hasCustomPrompt="1"/>
          </p:nvPr>
        </p:nvSpPr>
        <p:spPr>
          <a:xfrm>
            <a:off x="755650" y="1682750"/>
            <a:ext cx="3990975" cy="2344738"/>
          </a:xfrm>
          <a:prstGeom prst="rect">
            <a:avLst/>
          </a:prstGeom>
        </p:spPr>
        <p:txBody>
          <a:bodyPr/>
          <a:lstStyle>
            <a:lvl1pPr>
              <a:defRPr lang="en-US" sz="2000" b="1" kern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55650" y="4179888"/>
            <a:ext cx="3990975" cy="23447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</p:nvPr>
        </p:nvSpPr>
        <p:spPr>
          <a:xfrm>
            <a:off x="4899025" y="1682750"/>
            <a:ext cx="3992563" cy="4841875"/>
          </a:xfrm>
          <a:prstGeom prst="rect">
            <a:avLst/>
          </a:prstGeom>
        </p:spPr>
        <p:txBody>
          <a:bodyPr/>
          <a:lstStyle>
            <a:lvl1pPr>
              <a:defRPr lang="en-US" sz="2000" b="1" kern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59831" y="508000"/>
            <a:ext cx="5833343" cy="611188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68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0" y="0"/>
            <a:ext cx="9143999" cy="6858000"/>
            <a:chOff x="0" y="0"/>
            <a:chExt cx="9143999" cy="731743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2" r="22206"/>
            <a:stretch/>
          </p:blipFill>
          <p:spPr bwMode="auto">
            <a:xfrm>
              <a:off x="0" y="0"/>
              <a:ext cx="8478128" cy="7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67" r="22207"/>
            <a:stretch/>
          </p:blipFill>
          <p:spPr bwMode="auto">
            <a:xfrm>
              <a:off x="3767958" y="0"/>
              <a:ext cx="5376041" cy="7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 bwMode="auto">
          <a:xfrm>
            <a:off x="179388" y="1120775"/>
            <a:ext cx="4248596" cy="5545138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572001" y="1120775"/>
            <a:ext cx="4427538" cy="367347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572001" y="4865688"/>
            <a:ext cx="4427537" cy="180022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59831" y="508000"/>
            <a:ext cx="5833343" cy="611188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7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 userDrawn="1"/>
        </p:nvGrpSpPr>
        <p:grpSpPr>
          <a:xfrm>
            <a:off x="0" y="0"/>
            <a:ext cx="9143999" cy="6858000"/>
            <a:chOff x="0" y="0"/>
            <a:chExt cx="9143999" cy="731743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2" r="22206"/>
            <a:stretch/>
          </p:blipFill>
          <p:spPr bwMode="auto">
            <a:xfrm>
              <a:off x="0" y="0"/>
              <a:ext cx="8478128" cy="7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67" r="22207"/>
            <a:stretch/>
          </p:blipFill>
          <p:spPr bwMode="auto">
            <a:xfrm>
              <a:off x="3767958" y="0"/>
              <a:ext cx="5376041" cy="7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itle 1"/>
          <p:cNvSpPr txBox="1">
            <a:spLocks/>
          </p:cNvSpPr>
          <p:nvPr userDrawn="1"/>
        </p:nvSpPr>
        <p:spPr>
          <a:xfrm>
            <a:off x="3059831" y="508000"/>
            <a:ext cx="5833343" cy="611188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kern="0" smtClean="0"/>
              <a:t>CLICK TO EDIT </a:t>
            </a:r>
            <a:br>
              <a:rPr lang="en-US" kern="0" smtClean="0"/>
            </a:br>
            <a:r>
              <a:rPr lang="en-US" kern="0" smtClean="0"/>
              <a:t>MASTER TITLE STYLE</a:t>
            </a:r>
            <a:endParaRPr lang="en-US" kern="0" dirty="0"/>
          </a:p>
        </p:txBody>
      </p: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755650" y="1682750"/>
            <a:ext cx="8135938" cy="48418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09550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425450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2000">
                <a:solidFill>
                  <a:schemeClr val="bg1"/>
                </a:solidFill>
                <a:latin typeface="+mn-lt"/>
              </a:defRPr>
            </a:lvl3pPr>
            <a:lvl4pPr marL="61753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bg1"/>
                </a:solidFill>
                <a:latin typeface="+mn-lt"/>
              </a:defRPr>
            </a:lvl4pPr>
            <a:lvl5pPr marL="806450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>
                <a:solidFill>
                  <a:schemeClr val="bg1"/>
                </a:solidFill>
                <a:latin typeface="+mn-lt"/>
              </a:defRPr>
            </a:lvl5pPr>
            <a:lvl6pPr marL="1263650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>
                <a:solidFill>
                  <a:srgbClr val="3F4043"/>
                </a:solidFill>
                <a:latin typeface="+mn-lt"/>
              </a:defRPr>
            </a:lvl6pPr>
            <a:lvl7pPr marL="1720850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>
                <a:solidFill>
                  <a:srgbClr val="3F4043"/>
                </a:solidFill>
                <a:latin typeface="+mn-lt"/>
              </a:defRPr>
            </a:lvl7pPr>
            <a:lvl8pPr marL="2178050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>
                <a:solidFill>
                  <a:srgbClr val="3F4043"/>
                </a:solidFill>
                <a:latin typeface="+mn-lt"/>
              </a:defRPr>
            </a:lvl8pPr>
            <a:lvl9pPr marL="2635250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>
                <a:solidFill>
                  <a:srgbClr val="3F4043"/>
                </a:solidFill>
                <a:latin typeface="+mn-lt"/>
              </a:defRPr>
            </a:lvl9pPr>
          </a:lstStyle>
          <a:p>
            <a:r>
              <a:rPr lang="en-US" b="1" kern="0" dirty="0" smtClean="0">
                <a:solidFill>
                  <a:srgbClr val="FFFF00"/>
                </a:solidFill>
              </a:rPr>
              <a:t>CLICK TO EDIT MASTER TEXT STYLES</a:t>
            </a:r>
          </a:p>
          <a:p>
            <a:pPr marL="1587" lvl="1" indent="0">
              <a:buNone/>
            </a:pPr>
            <a:r>
              <a:rPr lang="en-US" kern="0" dirty="0" smtClean="0"/>
              <a:t>SECOND LEVEL</a:t>
            </a:r>
          </a:p>
          <a:p>
            <a:pPr marL="211137" lvl="2" indent="0">
              <a:buNone/>
            </a:pPr>
            <a:r>
              <a:rPr lang="en-US" kern="0" dirty="0" smtClean="0"/>
              <a:t>THIRD LEVEL</a:t>
            </a:r>
          </a:p>
          <a:p>
            <a:pPr marL="427038" lvl="3" indent="0">
              <a:buNone/>
            </a:pPr>
            <a:r>
              <a:rPr lang="en-US" sz="1800" kern="0" dirty="0" smtClean="0"/>
              <a:t>FOURTH LEVEL</a:t>
            </a:r>
          </a:p>
          <a:p>
            <a:pPr marL="619125" lvl="4" indent="0">
              <a:buNone/>
            </a:pPr>
            <a:r>
              <a:rPr lang="en-US" sz="1800" kern="0" dirty="0" smtClean="0"/>
              <a:t>FIFTH LEVEL</a:t>
            </a:r>
            <a:endParaRPr lang="en-US" sz="18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977" r:id="rId2"/>
    <p:sldLayoutId id="2147483987" r:id="rId3"/>
    <p:sldLayoutId id="2147483669" r:id="rId4"/>
    <p:sldLayoutId id="2147483671" r:id="rId5"/>
    <p:sldLayoutId id="2147483673" r:id="rId6"/>
    <p:sldLayoutId id="2147483676" r:id="rId7"/>
    <p:sldLayoutId id="2147483679" r:id="rId8"/>
    <p:sldLayoutId id="2147483682" r:id="rId9"/>
    <p:sldLayoutId id="2147483980" r:id="rId10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209550" indent="-2079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3F4043"/>
          </a:solidFill>
          <a:latin typeface="+mn-lt"/>
        </a:defRPr>
      </a:lvl2pPr>
      <a:lvl3pPr marL="425450" indent="-2143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rgbClr val="3F4043"/>
          </a:solidFill>
          <a:latin typeface="+mn-lt"/>
        </a:defRPr>
      </a:lvl3pPr>
      <a:lvl4pPr marL="617538" indent="-1905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3F4043"/>
          </a:solidFill>
          <a:latin typeface="+mn-lt"/>
        </a:defRPr>
      </a:lvl4pPr>
      <a:lvl5pPr marL="8064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5pPr>
      <a:lvl6pPr marL="12636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6pPr>
      <a:lvl7pPr marL="17208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7pPr>
      <a:lvl8pPr marL="21780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8pPr>
      <a:lvl9pPr marL="26352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0ahUKEwjL4tDf1YjUAhWrF5oKHXQOA_YQjRwIBw&amp;url=https://www.pressfoto.ru/image-175018&amp;psig=AFQjCNGYrjz5492wkZ40jgt1I7YNMfUxeg&amp;ust=149572010086410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hyperlink" Target="http://www.google.ru/url?sa=i&amp;rct=j&amp;q=&amp;esrc=s&amp;source=images&amp;cd=&amp;cad=rja&amp;uact=8&amp;ved=0ahUKEwiY16Tsk6fVAhWkO5oKHUb8AbcQjRwIBw&amp;url=http://galo-med.ru/uslugi/priem-vracha/pediatr&amp;psig=AFQjCNGtxg8zfRFcH_no9wOTLDOMNJIBMg&amp;ust=1501165613134532" TargetMode="Externa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11" Type="http://schemas.openxmlformats.org/officeDocument/2006/relationships/image" Target="../media/image30.jpeg"/><Relationship Id="rId5" Type="http://schemas.openxmlformats.org/officeDocument/2006/relationships/image" Target="../media/image25.png"/><Relationship Id="rId10" Type="http://schemas.openxmlformats.org/officeDocument/2006/relationships/image" Target="../media/image29.jpeg"/><Relationship Id="rId4" Type="http://schemas.openxmlformats.org/officeDocument/2006/relationships/hyperlink" Target="http://www.google.ru/url?sa=i&amp;rct=j&amp;q=&amp;esrc=s&amp;source=images&amp;cd=&amp;cad=rja&amp;uact=8&amp;ved=0ahUKEwiqwqSKnYXUAhXBNJoKHVJjBUAQjRwIBw&amp;url=http://www.hwp.ru/articles/Besshumniy_kompyuter___pochemu_eto_nevozmozhno__73618/&amp;psig=AFQjCNEx363_w3e2J4N71F3-gVeFe8Lxzg&amp;ust=1495601810936512" TargetMode="External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3999" cy="6858000"/>
            <a:chOff x="0" y="0"/>
            <a:chExt cx="9143999" cy="7317432"/>
          </a:xfrm>
        </p:grpSpPr>
        <p:pic>
          <p:nvPicPr>
            <p:cNvPr id="1454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2" r="22206"/>
            <a:stretch/>
          </p:blipFill>
          <p:spPr bwMode="auto">
            <a:xfrm>
              <a:off x="0" y="0"/>
              <a:ext cx="8478128" cy="7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67" r="22207"/>
            <a:stretch/>
          </p:blipFill>
          <p:spPr bwMode="auto">
            <a:xfrm>
              <a:off x="3767958" y="0"/>
              <a:ext cx="5376041" cy="7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1" b="8160"/>
          <a:stretch/>
        </p:blipFill>
        <p:spPr>
          <a:xfrm>
            <a:off x="-9903" y="1855015"/>
            <a:ext cx="9163941" cy="4310289"/>
          </a:xfrm>
          <a:prstGeom prst="rect">
            <a:avLst/>
          </a:prstGeom>
          <a:ln>
            <a:solidFill>
              <a:srgbClr val="FFC000"/>
            </a:solidFill>
          </a:ln>
        </p:spPr>
      </p:pic>
      <p:grpSp>
        <p:nvGrpSpPr>
          <p:cNvPr id="10" name="Группа 9"/>
          <p:cNvGrpSpPr/>
          <p:nvPr/>
        </p:nvGrpSpPr>
        <p:grpSpPr>
          <a:xfrm>
            <a:off x="5436096" y="4365105"/>
            <a:ext cx="3717942" cy="1825190"/>
            <a:chOff x="850438" y="2621628"/>
            <a:chExt cx="5715308" cy="2544888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396" y="2621628"/>
              <a:ext cx="2120350" cy="2544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384" y="2634031"/>
              <a:ext cx="2099684" cy="2520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438" y="2634031"/>
              <a:ext cx="2099683" cy="2520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4355975" y="188640"/>
            <a:ext cx="4180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Новый </a:t>
            </a:r>
            <a:r>
              <a:rPr lang="en-US" sz="36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FRISO </a:t>
            </a:r>
          </a:p>
          <a:p>
            <a:r>
              <a:rPr lang="en-US" sz="3600" b="1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  </a:t>
            </a:r>
            <a:r>
              <a:rPr lang="ru-RU" sz="36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в картоне</a:t>
            </a:r>
            <a:endParaRPr lang="ru-RU" sz="36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37356" y="0"/>
            <a:ext cx="9181355" cy="6858000"/>
            <a:chOff x="0" y="0"/>
            <a:chExt cx="9143999" cy="731743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2" r="22206"/>
            <a:stretch/>
          </p:blipFill>
          <p:spPr bwMode="auto">
            <a:xfrm>
              <a:off x="0" y="0"/>
              <a:ext cx="8478128" cy="7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67" r="22207"/>
            <a:stretch/>
          </p:blipFill>
          <p:spPr bwMode="auto">
            <a:xfrm>
              <a:off x="3767958" y="0"/>
              <a:ext cx="5376041" cy="7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394746" y="1554814"/>
            <a:ext cx="8857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FFCC66"/>
                </a:solidFill>
              </a:rPr>
              <a:t>СИЛЬНЫЙ </a:t>
            </a:r>
            <a:r>
              <a:rPr lang="ru-RU" sz="2600" b="1" dirty="0" smtClean="0">
                <a:solidFill>
                  <a:srgbClr val="FFCC66"/>
                </a:solidFill>
              </a:rPr>
              <a:t>МЕЖДУНАРОДНЫЙ </a:t>
            </a:r>
            <a:r>
              <a:rPr lang="ru-RU" sz="2600" b="1" dirty="0">
                <a:solidFill>
                  <a:srgbClr val="FFCC66"/>
                </a:solidFill>
              </a:rPr>
              <a:t>ИГРОК </a:t>
            </a:r>
            <a:endParaRPr lang="ru-RU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2292" name="Picture 4" descr="Картинки по запросу земной шар 3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8889" y1="3333" x2="86667" y2="22222"/>
                        <a14:foregroundMark x1="19556" y1="7333" x2="11111" y2="23111"/>
                        <a14:foregroundMark x1="34222" y1="4000" x2="57556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200" y="3212976"/>
            <a:ext cx="3252157" cy="325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21435" y="2031867"/>
            <a:ext cx="78488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bg1"/>
              </a:buClr>
              <a:buSzPct val="150000"/>
              <a:buFont typeface="Courier New" panose="02070309020205020404" pitchFamily="49" charset="0"/>
              <a:buChar char="o"/>
            </a:pPr>
            <a:r>
              <a:rPr lang="ru-RU" sz="1800" b="1" dirty="0" smtClean="0">
                <a:solidFill>
                  <a:schemeClr val="bg1"/>
                </a:solidFill>
              </a:rPr>
              <a:t>26 СТРАН</a:t>
            </a:r>
          </a:p>
          <a:p>
            <a:pPr lvl="1">
              <a:buClr>
                <a:schemeClr val="bg1"/>
              </a:buClr>
              <a:buSzPct val="150000"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marL="742950" lvl="1" indent="-285750">
              <a:buClr>
                <a:schemeClr val="bg1"/>
              </a:buClr>
              <a:buSzPct val="150000"/>
              <a:buFont typeface="Courier New" panose="02070309020205020404" pitchFamily="49" charset="0"/>
              <a:buChar char="o"/>
            </a:pPr>
            <a:r>
              <a:rPr lang="ru-RU" sz="1800" b="1" dirty="0" smtClean="0">
                <a:solidFill>
                  <a:schemeClr val="bg1"/>
                </a:solidFill>
              </a:rPr>
              <a:t>100 ЛЕТ ЭКСПЕРТИЗЫ</a:t>
            </a:r>
          </a:p>
          <a:p>
            <a:pPr marL="742950" lvl="1" indent="-285750">
              <a:buClr>
                <a:schemeClr val="bg1"/>
              </a:buClr>
              <a:buSzPct val="150000"/>
              <a:buFont typeface="Courier New" panose="02070309020205020404" pitchFamily="49" charset="0"/>
              <a:buChar char="o"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marL="742950" lvl="1" indent="-285750">
              <a:buClr>
                <a:schemeClr val="bg1"/>
              </a:buClr>
              <a:buSzPct val="150000"/>
              <a:buFont typeface="Courier New" panose="02070309020205020404" pitchFamily="49" charset="0"/>
              <a:buChar char="o"/>
            </a:pPr>
            <a:r>
              <a:rPr lang="ru-RU" sz="1800" b="1" dirty="0" smtClean="0">
                <a:solidFill>
                  <a:schemeClr val="bg1"/>
                </a:solidFill>
              </a:rPr>
              <a:t>ПРОДАЖИ 1 МЛРД ЕВРО</a:t>
            </a:r>
          </a:p>
          <a:p>
            <a:pPr lvl="1">
              <a:buClr>
                <a:schemeClr val="bg1"/>
              </a:buClr>
              <a:buSzPct val="150000"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marL="742950" lvl="1" indent="-285750">
              <a:buClr>
                <a:schemeClr val="bg1"/>
              </a:buClr>
              <a:buSzPct val="150000"/>
              <a:buFont typeface="Courier New" panose="02070309020205020404" pitchFamily="49" charset="0"/>
              <a:buChar char="o"/>
            </a:pPr>
            <a:r>
              <a:rPr lang="ru-RU" sz="1800" b="1" dirty="0" smtClean="0">
                <a:solidFill>
                  <a:schemeClr val="bg1"/>
                </a:solidFill>
              </a:rPr>
              <a:t>УНИКАЛЬНЫЙ ПОРТФЕЛЬ</a:t>
            </a:r>
          </a:p>
          <a:p>
            <a:pPr lvl="1">
              <a:buClr>
                <a:schemeClr val="bg1"/>
              </a:buClr>
              <a:buSzPct val="150000"/>
            </a:pPr>
            <a:r>
              <a:rPr lang="ru-RU" sz="1800" b="1" dirty="0" smtClean="0">
                <a:solidFill>
                  <a:schemeClr val="bg1"/>
                </a:solidFill>
              </a:rPr>
              <a:t>    ЛЕЧЕБНЫХ СМЕСЕЙ</a:t>
            </a:r>
          </a:p>
          <a:p>
            <a:pPr lvl="1">
              <a:buClr>
                <a:schemeClr val="bg1"/>
              </a:buClr>
              <a:buSzPct val="150000"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SzPct val="150000"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SzPct val="150000"/>
            </a:pPr>
            <a:endParaRPr lang="ru-RU" sz="1800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87065" y="5854717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bg1"/>
              </a:buClr>
              <a:buSzPct val="150000"/>
              <a:buFont typeface="Courier New" panose="02070309020205020404" pitchFamily="49" charset="0"/>
              <a:buChar char="o"/>
            </a:pPr>
            <a:r>
              <a:rPr lang="ru-RU" sz="1800" b="1" dirty="0" smtClean="0">
                <a:solidFill>
                  <a:schemeClr val="bg1"/>
                </a:solidFill>
              </a:rPr>
              <a:t>ПРОДУКТЫ ПРЕМИАЛЬНОГО И СРЕДНЕ-</a:t>
            </a:r>
          </a:p>
          <a:p>
            <a:pPr lvl="1">
              <a:buClr>
                <a:schemeClr val="bg1"/>
              </a:buClr>
              <a:buSzPct val="150000"/>
            </a:pPr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   ЦЕНОВОГО   СЕГМЕНТА  В АССОРТИМЕНТЕ</a:t>
            </a:r>
          </a:p>
          <a:p>
            <a:pPr lvl="1">
              <a:buClr>
                <a:schemeClr val="bg1"/>
              </a:buClr>
              <a:buSzPct val="150000"/>
            </a:pPr>
            <a:endParaRPr lang="ru-RU" sz="1800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5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230950" cy="6858000"/>
            <a:chOff x="0" y="0"/>
            <a:chExt cx="9143999" cy="731743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2" r="22206"/>
            <a:stretch/>
          </p:blipFill>
          <p:spPr bwMode="auto">
            <a:xfrm>
              <a:off x="0" y="0"/>
              <a:ext cx="8478128" cy="7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67" r="22207"/>
            <a:stretch/>
          </p:blipFill>
          <p:spPr bwMode="auto">
            <a:xfrm>
              <a:off x="3767958" y="0"/>
              <a:ext cx="5376041" cy="7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05739" y="1484784"/>
            <a:ext cx="8888699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CC66"/>
                </a:solidFill>
              </a:rPr>
              <a:t>ВЫСОКИЙ ПОТЕНЦИАЛ РОСТА В РОССИИ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bg1"/>
              </a:buClr>
              <a:buSzPct val="150000"/>
            </a:pPr>
            <a:r>
              <a:rPr lang="ru-RU" sz="1800" b="1" dirty="0" smtClean="0">
                <a:solidFill>
                  <a:srgbClr val="FFFF99"/>
                </a:solidFill>
              </a:rPr>
              <a:t>№</a:t>
            </a:r>
            <a:r>
              <a:rPr lang="en-US" sz="1800" b="1" dirty="0" smtClean="0">
                <a:solidFill>
                  <a:srgbClr val="FFFF99"/>
                </a:solidFill>
              </a:rPr>
              <a:t>4 </a:t>
            </a:r>
            <a:r>
              <a:rPr lang="ru-RU" sz="1800" b="1" dirty="0" smtClean="0">
                <a:solidFill>
                  <a:schemeClr val="bg1"/>
                </a:solidFill>
              </a:rPr>
              <a:t>НА РЫНКЕ </a:t>
            </a:r>
          </a:p>
          <a:p>
            <a:pPr>
              <a:buClr>
                <a:schemeClr val="bg1"/>
              </a:buClr>
              <a:buSzPct val="150000"/>
            </a:pPr>
            <a:r>
              <a:rPr lang="ru-RU" sz="1800" b="1" dirty="0" smtClean="0">
                <a:solidFill>
                  <a:schemeClr val="bg1"/>
                </a:solidFill>
              </a:rPr>
              <a:t>НЕСМОТРЯ </a:t>
            </a:r>
            <a:r>
              <a:rPr lang="ru-RU" sz="1800" b="1" dirty="0">
                <a:solidFill>
                  <a:schemeClr val="bg1"/>
                </a:solidFill>
              </a:rPr>
              <a:t>НА </a:t>
            </a:r>
            <a:r>
              <a:rPr lang="ru-RU" sz="1800" b="1" dirty="0" smtClean="0">
                <a:solidFill>
                  <a:schemeClr val="bg1"/>
                </a:solidFill>
              </a:rPr>
              <a:t>ОГРАНИЧЕННУЮ ПОДДЕРЖКУ И ДИСТРИБУЦИЮ</a:t>
            </a:r>
            <a:endParaRPr lang="ru-RU" sz="1800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SzPct val="150000"/>
            </a:pPr>
            <a:r>
              <a:rPr lang="ru-RU" sz="1800" b="1" dirty="0">
                <a:solidFill>
                  <a:srgbClr val="FFFF99"/>
                </a:solidFill>
              </a:rPr>
              <a:t> №</a:t>
            </a:r>
            <a:r>
              <a:rPr lang="en-US" sz="1800" b="1" dirty="0" smtClean="0">
                <a:solidFill>
                  <a:srgbClr val="FFFF99"/>
                </a:solidFill>
              </a:rPr>
              <a:t>1 </a:t>
            </a:r>
            <a:r>
              <a:rPr lang="ru-RU" sz="1800" b="1" dirty="0" smtClean="0">
                <a:solidFill>
                  <a:schemeClr val="bg1"/>
                </a:solidFill>
              </a:rPr>
              <a:t>В ЛЕЧЕБНОЙ АЛЛЕРГИИ</a:t>
            </a:r>
          </a:p>
          <a:p>
            <a:pPr>
              <a:buClr>
                <a:schemeClr val="bg1"/>
              </a:buClr>
              <a:buSzPct val="150000"/>
            </a:pPr>
            <a:r>
              <a:rPr lang="ru-RU" sz="1800" b="1" dirty="0" smtClean="0">
                <a:solidFill>
                  <a:srgbClr val="FFFF99"/>
                </a:solidFill>
              </a:rPr>
              <a:t> </a:t>
            </a:r>
            <a:r>
              <a:rPr lang="ru-RU" sz="1800" b="1" dirty="0">
                <a:solidFill>
                  <a:srgbClr val="FFFF99"/>
                </a:solidFill>
              </a:rPr>
              <a:t>№</a:t>
            </a:r>
            <a:r>
              <a:rPr lang="ru-RU" sz="1800" b="1" dirty="0" smtClean="0">
                <a:solidFill>
                  <a:srgbClr val="FFFF99"/>
                </a:solidFill>
              </a:rPr>
              <a:t>3</a:t>
            </a:r>
            <a:r>
              <a:rPr lang="en-US" sz="1800" b="1" dirty="0" smtClean="0">
                <a:solidFill>
                  <a:srgbClr val="FFFF99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В РЕКОМЕНДАЦИИ ВРАЧЕЙ</a:t>
            </a:r>
          </a:p>
          <a:p>
            <a:pPr>
              <a:buClr>
                <a:schemeClr val="bg1"/>
              </a:buClr>
              <a:buSzPct val="150000"/>
            </a:pPr>
            <a:r>
              <a:rPr lang="ru-RU" sz="1800" b="1" dirty="0" smtClean="0">
                <a:solidFill>
                  <a:srgbClr val="FFFF99"/>
                </a:solidFill>
              </a:rPr>
              <a:t> №</a:t>
            </a:r>
            <a:r>
              <a:rPr lang="ru-RU" sz="1800" b="1" dirty="0" smtClean="0">
                <a:solidFill>
                  <a:schemeClr val="bg1"/>
                </a:solidFill>
              </a:rPr>
              <a:t>1  </a:t>
            </a:r>
            <a:r>
              <a:rPr lang="ru-RU" sz="1800" b="1" dirty="0">
                <a:solidFill>
                  <a:schemeClr val="bg1"/>
                </a:solidFill>
              </a:rPr>
              <a:t>СРЕДИ  </a:t>
            </a:r>
            <a:r>
              <a:rPr lang="en-US" sz="1800" b="1" dirty="0">
                <a:solidFill>
                  <a:schemeClr val="bg1"/>
                </a:solidFill>
              </a:rPr>
              <a:t>AR </a:t>
            </a:r>
            <a:r>
              <a:rPr lang="ru-RU" sz="1800" b="1" dirty="0">
                <a:solidFill>
                  <a:schemeClr val="bg1"/>
                </a:solidFill>
              </a:rPr>
              <a:t>ФОРМУЛ</a:t>
            </a:r>
            <a:r>
              <a:rPr lang="en-US" sz="1800" b="1" dirty="0">
                <a:solidFill>
                  <a:schemeClr val="bg1"/>
                </a:solidFill>
              </a:rPr>
              <a:t> (59%)</a:t>
            </a:r>
          </a:p>
          <a:p>
            <a:pPr>
              <a:buClr>
                <a:schemeClr val="bg1"/>
              </a:buClr>
              <a:buSzPct val="150000"/>
            </a:pPr>
            <a:r>
              <a:rPr lang="ru-RU" sz="1800" b="1" dirty="0" smtClean="0">
                <a:solidFill>
                  <a:srgbClr val="FFFF99"/>
                </a:solidFill>
              </a:rPr>
              <a:t> №</a:t>
            </a:r>
            <a:r>
              <a:rPr lang="en-US" sz="1800" b="1" dirty="0" smtClean="0">
                <a:solidFill>
                  <a:srgbClr val="FFFFFF"/>
                </a:solidFill>
              </a:rPr>
              <a:t>2 </a:t>
            </a:r>
            <a:r>
              <a:rPr lang="en-US" sz="1800" b="1" dirty="0">
                <a:solidFill>
                  <a:srgbClr val="FFFFFF"/>
                </a:solidFill>
              </a:rPr>
              <a:t>C</a:t>
            </a:r>
            <a:r>
              <a:rPr lang="ru-RU" sz="1800" b="1" dirty="0">
                <a:solidFill>
                  <a:srgbClr val="FFFFFF"/>
                </a:solidFill>
              </a:rPr>
              <a:t>РЕДИ ЛЕЧЕБНЫХ ГИДРОЛИЗАТОВ (39%) </a:t>
            </a:r>
            <a:endParaRPr lang="ru-RU" sz="1800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SzPct val="150000"/>
            </a:pPr>
            <a:r>
              <a:rPr lang="ru-RU" sz="1800" b="1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bg1"/>
              </a:buClr>
              <a:buSzPct val="150000"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SzPct val="150000"/>
            </a:pPr>
            <a:endParaRPr lang="ru-RU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537565"/>
              </p:ext>
            </p:extLst>
          </p:nvPr>
        </p:nvGraphicFramePr>
        <p:xfrm>
          <a:off x="337315" y="4708600"/>
          <a:ext cx="8555166" cy="2032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61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9" y="188640"/>
            <a:ext cx="6049366" cy="93054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CC66"/>
                </a:solidFill>
              </a:rPr>
              <a:t>УНИКАЛЬНАЯ ТЕХНОЛОГИЯ ПРОИЗВОДСТВА</a:t>
            </a:r>
            <a:endParaRPr lang="ru-RU" dirty="0">
              <a:solidFill>
                <a:srgbClr val="FFCC66"/>
              </a:solidFill>
            </a:endParaRPr>
          </a:p>
        </p:txBody>
      </p:sp>
      <p:sp>
        <p:nvSpPr>
          <p:cNvPr id="3" name="Выгнутая вверх стрелка 2"/>
          <p:cNvSpPr/>
          <p:nvPr/>
        </p:nvSpPr>
        <p:spPr bwMode="auto">
          <a:xfrm rot="9321735">
            <a:off x="5794734" y="5578776"/>
            <a:ext cx="1445533" cy="739770"/>
          </a:xfrm>
          <a:prstGeom prst="curved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343434"/>
              </a:solidFill>
              <a:latin typeface="Arial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756" y="1974145"/>
            <a:ext cx="2135603" cy="200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11" y="3929956"/>
            <a:ext cx="2121270" cy="167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ыгнутая вверх стрелка 6"/>
          <p:cNvSpPr/>
          <p:nvPr/>
        </p:nvSpPr>
        <p:spPr bwMode="auto">
          <a:xfrm rot="1211212">
            <a:off x="5213287" y="1332751"/>
            <a:ext cx="1248370" cy="439497"/>
          </a:xfrm>
          <a:prstGeom prst="curved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343434"/>
              </a:solidFill>
              <a:latin typeface="Arial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 bwMode="auto">
          <a:xfrm rot="4016127">
            <a:off x="7802034" y="2853357"/>
            <a:ext cx="1349219" cy="799008"/>
          </a:xfrm>
          <a:prstGeom prst="curved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343434"/>
              </a:solidFill>
              <a:latin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7" y="2060279"/>
            <a:ext cx="2150020" cy="171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Выгнутая вверх стрелка 9"/>
          <p:cNvSpPr/>
          <p:nvPr/>
        </p:nvSpPr>
        <p:spPr bwMode="auto">
          <a:xfrm rot="14590453">
            <a:off x="90888" y="3462673"/>
            <a:ext cx="1513066" cy="627669"/>
          </a:xfrm>
          <a:prstGeom prst="curved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343434"/>
              </a:solidFill>
              <a:latin typeface="Arial" charset="0"/>
            </a:endParaRP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4" y="4177928"/>
            <a:ext cx="2030763" cy="178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Выгнутая вверх стрелка 11"/>
          <p:cNvSpPr/>
          <p:nvPr/>
        </p:nvSpPr>
        <p:spPr bwMode="auto">
          <a:xfrm rot="10535898">
            <a:off x="2006174" y="5785514"/>
            <a:ext cx="1385929" cy="627669"/>
          </a:xfrm>
          <a:prstGeom prst="curved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343434"/>
              </a:solidFill>
              <a:latin typeface="Arial" charset="0"/>
            </a:endParaRPr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08" y="4365104"/>
            <a:ext cx="2844474" cy="222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вал 13"/>
          <p:cNvSpPr/>
          <p:nvPr/>
        </p:nvSpPr>
        <p:spPr bwMode="auto">
          <a:xfrm>
            <a:off x="3356753" y="1145985"/>
            <a:ext cx="2105372" cy="278248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0094D9"/>
              </a:solidFill>
              <a:effectLst/>
              <a:latin typeface="Verdana" pitchFamily="34" charset="0"/>
              <a:cs typeface="Arial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50" y="1280549"/>
            <a:ext cx="1872834" cy="245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C66"/>
                </a:solidFill>
              </a:rPr>
              <a:t>НОВЫЙ  </a:t>
            </a:r>
            <a:r>
              <a:rPr lang="en-US" dirty="0" smtClean="0">
                <a:solidFill>
                  <a:srgbClr val="FFCC66"/>
                </a:solidFill>
              </a:rPr>
              <a:t>FRISO </a:t>
            </a:r>
            <a:r>
              <a:rPr lang="ru-RU" dirty="0" smtClean="0">
                <a:solidFill>
                  <a:srgbClr val="FFCC66"/>
                </a:solidFill>
              </a:rPr>
              <a:t>В КАРТОНЕ</a:t>
            </a:r>
            <a:endParaRPr lang="ru-RU" dirty="0">
              <a:solidFill>
                <a:srgbClr val="FFCC66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81015" y="1441477"/>
            <a:ext cx="5907209" cy="2203547"/>
            <a:chOff x="850438" y="2634030"/>
            <a:chExt cx="5626647" cy="2532485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" r="4182"/>
            <a:stretch/>
          </p:blipFill>
          <p:spPr bwMode="auto">
            <a:xfrm>
              <a:off x="4445396" y="2634030"/>
              <a:ext cx="2031689" cy="2532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384" y="2634031"/>
              <a:ext cx="2099684" cy="2520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438" y="2634031"/>
              <a:ext cx="2099683" cy="2520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1187624" y="4077879"/>
            <a:ext cx="7399127" cy="2722284"/>
            <a:chOff x="833309" y="4442495"/>
            <a:chExt cx="5653100" cy="2333489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833309" y="4442495"/>
              <a:ext cx="3738692" cy="2333489"/>
              <a:chOff x="833309" y="4442495"/>
              <a:chExt cx="3738692" cy="2333489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3309" y="4442496"/>
                <a:ext cx="1944216" cy="2333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5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2" b="3389"/>
              <a:stretch/>
            </p:blipFill>
            <p:spPr bwMode="auto">
              <a:xfrm>
                <a:off x="2555777" y="4442495"/>
                <a:ext cx="2016224" cy="23334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4" name="Picture 7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9"/>
            <a:stretch/>
          </p:blipFill>
          <p:spPr bwMode="auto">
            <a:xfrm>
              <a:off x="4475860" y="4442496"/>
              <a:ext cx="2010549" cy="2333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Пятно 1 2"/>
          <p:cNvSpPr/>
          <p:nvPr/>
        </p:nvSpPr>
        <p:spPr bwMode="auto">
          <a:xfrm>
            <a:off x="6588224" y="1268760"/>
            <a:ext cx="2736304" cy="2593181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НОВЫЙ ВЕС 350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 И 700 </a:t>
            </a:r>
            <a:r>
              <a:rPr lang="ru-RU" sz="1200" b="1" dirty="0" smtClean="0">
                <a:solidFill>
                  <a:srgbClr val="0070C0"/>
                </a:solidFill>
              </a:rPr>
              <a:t> +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НОВЫЙ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 ДИЗАЙН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981186" y="476672"/>
            <a:ext cx="5833343" cy="611188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kern="0" dirty="0" smtClean="0">
                <a:solidFill>
                  <a:srgbClr val="FFCC66"/>
                </a:solidFill>
              </a:rPr>
              <a:t>НОВЫЙ АССОРТИМЕНТ – НОВЫЕ ВОЗМОЖНОСТИ!</a:t>
            </a:r>
            <a:endParaRPr lang="ru-RU" kern="0" dirty="0">
              <a:solidFill>
                <a:srgbClr val="FFCC66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136" y="1628800"/>
            <a:ext cx="2252561" cy="251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357" y="4193901"/>
            <a:ext cx="2219675" cy="266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44044"/>
            <a:ext cx="2036624" cy="225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251520" y="2136661"/>
            <a:ext cx="2267744" cy="611188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sz="1800" kern="0" dirty="0" smtClean="0"/>
              <a:t>Вес 400 г</a:t>
            </a:r>
            <a:endParaRPr lang="ru-RU" sz="1800" kern="0" dirty="0"/>
          </a:p>
        </p:txBody>
      </p:sp>
      <p:sp>
        <p:nvSpPr>
          <p:cNvPr id="10" name="Стрелка вправо 9"/>
          <p:cNvSpPr/>
          <p:nvPr/>
        </p:nvSpPr>
        <p:spPr bwMode="auto">
          <a:xfrm rot="-900000">
            <a:off x="3105878" y="3270993"/>
            <a:ext cx="978408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0094D9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 rot="1200000">
            <a:off x="3113206" y="4233339"/>
            <a:ext cx="978408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0094D9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7017942" y="1628800"/>
            <a:ext cx="1884782" cy="611188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sz="1800" kern="0" dirty="0" smtClean="0"/>
              <a:t>Вес 350 г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7294986" y="4064518"/>
            <a:ext cx="1884782" cy="611188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sz="1800" kern="0" dirty="0" smtClean="0"/>
              <a:t>Вес 700 г</a:t>
            </a:r>
            <a:endParaRPr lang="ru-RU" sz="1800" kern="0" dirty="0"/>
          </a:p>
        </p:txBody>
      </p:sp>
      <p:cxnSp>
        <p:nvCxnSpPr>
          <p:cNvPr id="3" name="Прямая со стрелкой 2"/>
          <p:cNvCxnSpPr/>
          <p:nvPr/>
        </p:nvCxnSpPr>
        <p:spPr bwMode="auto">
          <a:xfrm>
            <a:off x="7131996" y="1727404"/>
            <a:ext cx="0" cy="2161510"/>
          </a:xfrm>
          <a:prstGeom prst="straightConnector1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Прямая со стрелкой 17"/>
          <p:cNvCxnSpPr/>
          <p:nvPr/>
        </p:nvCxnSpPr>
        <p:spPr bwMode="auto">
          <a:xfrm>
            <a:off x="7160098" y="4370112"/>
            <a:ext cx="0" cy="2155232"/>
          </a:xfrm>
          <a:prstGeom prst="straightConnector1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Заголовок 3"/>
          <p:cNvSpPr txBox="1">
            <a:spLocks/>
          </p:cNvSpPr>
          <p:nvPr/>
        </p:nvSpPr>
        <p:spPr>
          <a:xfrm>
            <a:off x="7160098" y="2239988"/>
            <a:ext cx="1983902" cy="611188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l"/>
            <a:r>
              <a:rPr lang="ru-RU" sz="1200" kern="0" dirty="0" smtClean="0"/>
              <a:t>высота пачки 20 см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132118" y="4732177"/>
            <a:ext cx="21082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kern="0" dirty="0">
                <a:solidFill>
                  <a:schemeClr val="bg1"/>
                </a:solidFill>
              </a:rPr>
              <a:t>высота пачки </a:t>
            </a:r>
            <a:r>
              <a:rPr lang="ru-RU" sz="1200" b="1" kern="0" dirty="0" smtClean="0">
                <a:solidFill>
                  <a:schemeClr val="bg1"/>
                </a:solidFill>
              </a:rPr>
              <a:t>18,5 </a:t>
            </a:r>
            <a:r>
              <a:rPr lang="ru-RU" sz="1200" b="1" kern="0" dirty="0">
                <a:solidFill>
                  <a:schemeClr val="bg1"/>
                </a:solidFill>
              </a:rPr>
              <a:t>см</a:t>
            </a:r>
          </a:p>
        </p:txBody>
      </p:sp>
    </p:spTree>
    <p:extLst>
      <p:ext uri="{BB962C8B-B14F-4D97-AF65-F5344CB8AC3E}">
        <p14:creationId xmlns:p14="http://schemas.microsoft.com/office/powerpoint/2010/main" val="16843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84630557"/>
              </p:ext>
            </p:extLst>
          </p:nvPr>
        </p:nvGraphicFramePr>
        <p:xfrm>
          <a:off x="323528" y="2060848"/>
          <a:ext cx="8208911" cy="452337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32248"/>
                <a:gridCol w="1349608"/>
                <a:gridCol w="162560"/>
                <a:gridCol w="1584176"/>
                <a:gridCol w="864096"/>
                <a:gridCol w="864096"/>
                <a:gridCol w="864096"/>
                <a:gridCol w="288031"/>
              </a:tblGrid>
              <a:tr h="7080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err="1" smtClean="0"/>
                        <a:t>Frisolac</a:t>
                      </a:r>
                      <a:r>
                        <a:rPr lang="en-US" sz="1400" b="1" kern="1200" baseline="0" dirty="0" smtClean="0"/>
                        <a:t> 1</a:t>
                      </a:r>
                      <a:r>
                        <a:rPr lang="ru-RU" sz="1400" b="1" kern="1200" baseline="0" dirty="0" smtClean="0"/>
                        <a:t>,</a:t>
                      </a:r>
                      <a:r>
                        <a:rPr lang="en-US" sz="1400" b="1" kern="1200" baseline="0" dirty="0" smtClean="0"/>
                        <a:t> 3</a:t>
                      </a:r>
                      <a:r>
                        <a:rPr lang="ru-RU" sz="1400" b="1" kern="1200" baseline="0" dirty="0" smtClean="0"/>
                        <a:t>5</a:t>
                      </a:r>
                      <a:r>
                        <a:rPr lang="en-US" sz="1400" b="1" kern="1200" baseline="0" dirty="0" smtClean="0"/>
                        <a:t>0</a:t>
                      </a:r>
                      <a:r>
                        <a:rPr lang="ru-RU" sz="1400" b="1" kern="1200" dirty="0" smtClean="0"/>
                        <a:t> г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8716200718325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745201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000" b="0" kern="1200" dirty="0" smtClean="0"/>
                        <a:t>350</a:t>
                      </a:r>
                      <a:endParaRPr lang="ru-RU" sz="1000" b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000" b="0" kern="1200" dirty="0" smtClean="0"/>
                        <a:t>36</a:t>
                      </a:r>
                      <a:endParaRPr lang="ru-RU" sz="1000" b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endParaRPr lang="ru-RU" sz="1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80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err="1" smtClean="0"/>
                        <a:t>Frisolac</a:t>
                      </a:r>
                      <a:r>
                        <a:rPr lang="en-US" sz="1400" b="1" kern="1200" dirty="0" smtClean="0"/>
                        <a:t> 2</a:t>
                      </a:r>
                      <a:r>
                        <a:rPr lang="ru-RU" sz="1400" b="1" kern="1200" dirty="0" smtClean="0"/>
                        <a:t>,</a:t>
                      </a:r>
                      <a:r>
                        <a:rPr lang="en-US" sz="1400" b="1" kern="1200" dirty="0" smtClean="0"/>
                        <a:t> 3</a:t>
                      </a:r>
                      <a:r>
                        <a:rPr lang="ru-RU" sz="1400" b="1" kern="1200" dirty="0" smtClean="0"/>
                        <a:t>50 г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8716200718349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745202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  <a:endParaRPr lang="ru-RU" sz="1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ru-RU" sz="1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80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/>
                        <a:t>Friso</a:t>
                      </a:r>
                      <a:r>
                        <a:rPr lang="en-US" sz="1400" b="1" kern="1200" baseline="0" dirty="0" smtClean="0"/>
                        <a:t> 3 Junior</a:t>
                      </a:r>
                      <a:r>
                        <a:rPr lang="ru-RU" sz="1400" b="1" kern="1200" baseline="0" dirty="0" smtClean="0"/>
                        <a:t>,</a:t>
                      </a:r>
                      <a:r>
                        <a:rPr lang="en-US" sz="1400" b="1" kern="1200" baseline="0" dirty="0" smtClean="0"/>
                        <a:t> </a:t>
                      </a:r>
                      <a:r>
                        <a:rPr lang="ru-RU" sz="1400" b="1" kern="1200" dirty="0" smtClean="0"/>
                        <a:t>350</a:t>
                      </a:r>
                      <a:r>
                        <a:rPr lang="en-US" sz="1400" b="1" kern="1200" dirty="0" smtClean="0"/>
                        <a:t> </a:t>
                      </a:r>
                      <a:r>
                        <a:rPr lang="ru-RU" sz="1400" b="1" kern="1200" dirty="0" smtClean="0"/>
                        <a:t> г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8716200718363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745203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000" kern="1200" dirty="0" smtClean="0"/>
                        <a:t>350</a:t>
                      </a:r>
                      <a:endParaRPr lang="ru-RU" sz="1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ru-RU" sz="1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8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/>
                        <a:t>Frisolac</a:t>
                      </a:r>
                      <a:r>
                        <a:rPr lang="en-US" sz="1400" b="1" kern="1200" baseline="0" dirty="0" smtClean="0"/>
                        <a:t> 1</a:t>
                      </a:r>
                      <a:r>
                        <a:rPr lang="ru-RU" sz="1400" b="1" kern="1200" baseline="0" dirty="0" smtClean="0"/>
                        <a:t>,</a:t>
                      </a:r>
                      <a:r>
                        <a:rPr lang="en-US" sz="1400" b="1" kern="1200" baseline="0" dirty="0" smtClean="0"/>
                        <a:t> </a:t>
                      </a:r>
                      <a:r>
                        <a:rPr lang="ru-RU" sz="1400" b="1" kern="1200" baseline="0" dirty="0" smtClean="0"/>
                        <a:t>700</a:t>
                      </a:r>
                      <a:r>
                        <a:rPr lang="ru-RU" sz="1400" b="1" kern="1200" dirty="0" smtClean="0"/>
                        <a:t> г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8716200718172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745204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000" kern="1200" dirty="0" smtClean="0"/>
                        <a:t>700</a:t>
                      </a:r>
                      <a:endParaRPr lang="ru-RU" sz="1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ru-RU" sz="1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8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/>
                        <a:t>Frisolac</a:t>
                      </a:r>
                      <a:r>
                        <a:rPr lang="en-US" sz="1400" b="1" kern="1200" dirty="0" smtClean="0"/>
                        <a:t> 2</a:t>
                      </a:r>
                      <a:r>
                        <a:rPr lang="ru-RU" sz="1400" b="1" kern="1200" dirty="0" smtClean="0"/>
                        <a:t>,</a:t>
                      </a:r>
                      <a:r>
                        <a:rPr lang="en-US" sz="1400" b="1" kern="1200" dirty="0" smtClean="0"/>
                        <a:t> </a:t>
                      </a:r>
                      <a:r>
                        <a:rPr lang="ru-RU" sz="1400" b="1" kern="1200" dirty="0" smtClean="0"/>
                        <a:t>700 г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8716200718196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745205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  <a:endParaRPr lang="ru-RU" sz="1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ru-RU" sz="1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8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/>
                        <a:t>Friso</a:t>
                      </a:r>
                      <a:r>
                        <a:rPr lang="en-US" sz="1400" b="1" kern="1200" baseline="0" dirty="0" smtClean="0"/>
                        <a:t> 3 Junior</a:t>
                      </a:r>
                      <a:r>
                        <a:rPr lang="ru-RU" sz="1400" b="1" kern="1200" baseline="0" dirty="0" smtClean="0"/>
                        <a:t>,</a:t>
                      </a:r>
                      <a:r>
                        <a:rPr lang="en-US" sz="1400" b="1" kern="1200" baseline="0" dirty="0" smtClean="0"/>
                        <a:t> 700 </a:t>
                      </a:r>
                      <a:r>
                        <a:rPr lang="ru-RU" sz="1400" b="1" kern="1200" baseline="0" dirty="0" smtClean="0"/>
                        <a:t>г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8716200718219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745206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endParaRPr lang="ru-RU" sz="1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  <a:endParaRPr lang="ru-RU" sz="1000" b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endParaRPr lang="ru-RU" sz="1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endParaRPr lang="ru-RU" sz="1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C66"/>
                </a:solidFill>
              </a:rPr>
              <a:t>ЛОГИСТИЧЕСКИЕ ДАННЫЕ </a:t>
            </a:r>
            <a:endParaRPr lang="ru-RU" dirty="0">
              <a:solidFill>
                <a:srgbClr val="FFCC66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902085"/>
              </p:ext>
            </p:extLst>
          </p:nvPr>
        </p:nvGraphicFramePr>
        <p:xfrm>
          <a:off x="323526" y="1196752"/>
          <a:ext cx="8208915" cy="86409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32250"/>
                <a:gridCol w="1349610"/>
                <a:gridCol w="162560"/>
                <a:gridCol w="1584176"/>
                <a:gridCol w="864096"/>
                <a:gridCol w="864096"/>
                <a:gridCol w="864096"/>
                <a:gridCol w="288031"/>
              </a:tblGrid>
              <a:tr h="864095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Штрих код упаковки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Артикул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Шт. в коробе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Вес упаковки, гр.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Срок годности,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</a:rPr>
                        <a:t> м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3175" cap="flat" cmpd="sng" algn="ctr">
                      <a:solidFill>
                        <a:srgbClr val="FAB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5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413" y="260648"/>
            <a:ext cx="6481762" cy="611188"/>
          </a:xfrm>
        </p:spPr>
        <p:txBody>
          <a:bodyPr/>
          <a:lstStyle/>
          <a:p>
            <a:r>
              <a:rPr lang="ru-RU" dirty="0" smtClean="0">
                <a:solidFill>
                  <a:srgbClr val="FFCC66"/>
                </a:solidFill>
              </a:rPr>
              <a:t>ПОДДЕРЖКА </a:t>
            </a:r>
            <a:r>
              <a:rPr lang="en-US" dirty="0" smtClean="0">
                <a:solidFill>
                  <a:srgbClr val="FFCC66"/>
                </a:solidFill>
              </a:rPr>
              <a:t>FRISO</a:t>
            </a:r>
            <a:r>
              <a:rPr lang="ru-RU" dirty="0" smtClean="0">
                <a:solidFill>
                  <a:srgbClr val="FFCC66"/>
                </a:solidFill>
              </a:rPr>
              <a:t> В КАРТОНЕ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8172399" y="6356351"/>
            <a:ext cx="720775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rgbClr val="0094D9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rgbClr val="0094D9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rgbClr val="0094D9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rgbClr val="0094D9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rgbClr val="0094D9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94D9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94D9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94D9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94D9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0C3E0553-2C6C-497F-867A-65E4A976FAE9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46906" y="1544914"/>
            <a:ext cx="2478163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Потребители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474653" y="1544914"/>
            <a:ext cx="2478163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Доктора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426906" y="1556792"/>
            <a:ext cx="2478163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ru-RU" b="1" dirty="0" err="1" smtClean="0">
                <a:solidFill>
                  <a:schemeClr val="tx1"/>
                </a:solidFill>
              </a:rPr>
              <a:t>Шопперы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23528" y="5399100"/>
            <a:ext cx="2478163" cy="11982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ru-RU" sz="1200" b="1" dirty="0" smtClean="0">
                <a:solidFill>
                  <a:schemeClr val="tx1"/>
                </a:solidFill>
              </a:rPr>
              <a:t>Информация на сайте +</a:t>
            </a:r>
          </a:p>
          <a:p>
            <a:pPr algn="ctr">
              <a:spcBef>
                <a:spcPct val="0"/>
              </a:spcBef>
            </a:pPr>
            <a:r>
              <a:rPr lang="ru-RU" sz="1200" b="1" dirty="0" smtClean="0">
                <a:solidFill>
                  <a:schemeClr val="tx1"/>
                </a:solidFill>
              </a:rPr>
              <a:t> социальные сети,</a:t>
            </a:r>
          </a:p>
          <a:p>
            <a:pPr algn="ctr">
              <a:spcBef>
                <a:spcPct val="0"/>
              </a:spcBef>
            </a:pPr>
            <a:r>
              <a:rPr lang="ru-RU" sz="1200" b="1" dirty="0" smtClean="0">
                <a:solidFill>
                  <a:schemeClr val="tx1"/>
                </a:solidFill>
              </a:rPr>
              <a:t>Баннеры на форумах</a:t>
            </a:r>
          </a:p>
          <a:p>
            <a:pPr algn="ctr">
              <a:spcBef>
                <a:spcPct val="0"/>
              </a:spcBef>
            </a:pPr>
            <a:r>
              <a:rPr lang="ru-RU" sz="1200" b="1" dirty="0" smtClean="0">
                <a:solidFill>
                  <a:schemeClr val="tx1"/>
                </a:solidFill>
              </a:rPr>
              <a:t> для мам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444762" y="5399099"/>
            <a:ext cx="2508054" cy="11982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ru-RU" sz="1200" b="1" dirty="0" smtClean="0">
                <a:solidFill>
                  <a:schemeClr val="tx1"/>
                </a:solidFill>
              </a:rPr>
              <a:t>Визиты в поликлиники,</a:t>
            </a:r>
          </a:p>
          <a:p>
            <a:pPr algn="ctr">
              <a:spcBef>
                <a:spcPct val="0"/>
              </a:spcBef>
            </a:pPr>
            <a:r>
              <a:rPr lang="ru-RU" sz="1200" b="1" dirty="0" smtClean="0">
                <a:solidFill>
                  <a:schemeClr val="tx1"/>
                </a:solidFill>
              </a:rPr>
              <a:t>Родильные дома с</a:t>
            </a:r>
          </a:p>
          <a:p>
            <a:pPr>
              <a:spcBef>
                <a:spcPct val="0"/>
              </a:spcBef>
            </a:pPr>
            <a:r>
              <a:rPr lang="ru-RU" sz="1200" b="1" dirty="0" smtClean="0">
                <a:solidFill>
                  <a:schemeClr val="tx1"/>
                </a:solidFill>
              </a:rPr>
              <a:t>с информацией о новинке 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6" name="Picture 2" descr="Resultado de imagen de педиатр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300" y="2792708"/>
            <a:ext cx="274086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 bwMode="auto">
          <a:xfrm>
            <a:off x="6392805" y="5399101"/>
            <a:ext cx="2478163" cy="11982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ru-RU" sz="1200" b="1" dirty="0" smtClean="0">
                <a:solidFill>
                  <a:schemeClr val="tx1"/>
                </a:solidFill>
              </a:rPr>
              <a:t>Рекламные материалы </a:t>
            </a:r>
          </a:p>
          <a:p>
            <a:pPr algn="ctr">
              <a:spcBef>
                <a:spcPct val="0"/>
              </a:spcBef>
            </a:pPr>
            <a:r>
              <a:rPr lang="ru-RU" sz="1200" b="1" dirty="0" smtClean="0">
                <a:solidFill>
                  <a:schemeClr val="tx1"/>
                </a:solidFill>
              </a:rPr>
              <a:t>в местах продаж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-540568" y="2420888"/>
            <a:ext cx="4752528" cy="2978213"/>
            <a:chOff x="2406080" y="2042393"/>
            <a:chExt cx="4286250" cy="3419475"/>
          </a:xfrm>
        </p:grpSpPr>
        <p:pic>
          <p:nvPicPr>
            <p:cNvPr id="20" name="Picture 2" descr="Картинки по запросу компьютер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080" y="2042393"/>
              <a:ext cx="4286250" cy="341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77" t="17068" r="9910"/>
            <a:stretch/>
          </p:blipFill>
          <p:spPr>
            <a:xfrm>
              <a:off x="3173033" y="2474440"/>
              <a:ext cx="2407080" cy="1557854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1130549" y="3346812"/>
            <a:ext cx="1477111" cy="547976"/>
            <a:chOff x="850438" y="2621628"/>
            <a:chExt cx="5715308" cy="2544888"/>
          </a:xfrm>
        </p:grpSpPr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396" y="2621628"/>
              <a:ext cx="2120350" cy="2544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384" y="2634031"/>
              <a:ext cx="2099684" cy="2520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438" y="2634031"/>
              <a:ext cx="2099683" cy="2520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Группа 25"/>
          <p:cNvGrpSpPr/>
          <p:nvPr/>
        </p:nvGrpSpPr>
        <p:grpSpPr>
          <a:xfrm>
            <a:off x="6228184" y="2931669"/>
            <a:ext cx="2676885" cy="1366482"/>
            <a:chOff x="850438" y="2634030"/>
            <a:chExt cx="5715308" cy="2520084"/>
          </a:xfrm>
        </p:grpSpPr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395" y="2634030"/>
              <a:ext cx="2120351" cy="2520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384" y="2634031"/>
              <a:ext cx="2099684" cy="2520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438" y="2634031"/>
              <a:ext cx="2099683" cy="2520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86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968" y="2348880"/>
            <a:ext cx="5833343" cy="158417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CC66"/>
                </a:solidFill>
              </a:rPr>
              <a:t>УСПЕШНЫХ ПРОДАЖ С </a:t>
            </a:r>
            <a:r>
              <a:rPr lang="en-US" sz="3200" dirty="0" smtClean="0">
                <a:solidFill>
                  <a:srgbClr val="FFCC66"/>
                </a:solidFill>
              </a:rPr>
              <a:t>FRISO!</a:t>
            </a:r>
            <a:endParaRPr lang="ru-RU" sz="3200" dirty="0">
              <a:solidFill>
                <a:srgbClr val="FFCC66"/>
              </a:solidFill>
            </a:endParaRPr>
          </a:p>
        </p:txBody>
      </p:sp>
      <p:pic>
        <p:nvPicPr>
          <p:cNvPr id="2050" name="Picture 2" descr="http://detsad25.spb.ru/img/retsepti-dlya-rebenka-11-mesyatsev-pri-diatez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37112"/>
            <a:ext cx="4171937" cy="240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3285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6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174"/>
</p:tagLst>
</file>

<file path=ppt/theme/theme1.xml><?xml version="1.0" encoding="utf-8"?>
<a:theme xmlns:a="http://schemas.openxmlformats.org/drawingml/2006/main" name="MBR OpCo presentation template">
  <a:themeElements>
    <a:clrScheme name="FrieslandCampina normal 4x3 1">
      <a:dk1>
        <a:srgbClr val="3F4043"/>
      </a:dk1>
      <a:lt1>
        <a:srgbClr val="FFFFFF"/>
      </a:lt1>
      <a:dk2>
        <a:srgbClr val="0094D9"/>
      </a:dk2>
      <a:lt2>
        <a:srgbClr val="FFFFFF"/>
      </a:lt2>
      <a:accent1>
        <a:srgbClr val="74BDE9"/>
      </a:accent1>
      <a:accent2>
        <a:srgbClr val="39B54A"/>
      </a:accent2>
      <a:accent3>
        <a:srgbClr val="FFFFFF"/>
      </a:accent3>
      <a:accent4>
        <a:srgbClr val="343538"/>
      </a:accent4>
      <a:accent5>
        <a:srgbClr val="BCDBF2"/>
      </a:accent5>
      <a:accent6>
        <a:srgbClr val="33A442"/>
      </a:accent6>
      <a:hlink>
        <a:srgbClr val="EC008C"/>
      </a:hlink>
      <a:folHlink>
        <a:srgbClr val="C0C0C0"/>
      </a:folHlink>
    </a:clrScheme>
    <a:fontScheme name="FrieslandCampina normal 4x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0" u="none" strike="noStrike" cap="none" normalizeH="0" baseline="0" smtClean="0">
            <a:ln>
              <a:noFill/>
            </a:ln>
            <a:solidFill>
              <a:srgbClr val="0094D9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0" u="none" strike="noStrike" cap="none" normalizeH="0" baseline="0" smtClean="0">
            <a:ln>
              <a:noFill/>
            </a:ln>
            <a:solidFill>
              <a:srgbClr val="0094D9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FrieslandCampina normal 4x3 1">
        <a:dk1>
          <a:srgbClr val="3F4043"/>
        </a:dk1>
        <a:lt1>
          <a:srgbClr val="FFFFFF"/>
        </a:lt1>
        <a:dk2>
          <a:srgbClr val="0094D9"/>
        </a:dk2>
        <a:lt2>
          <a:srgbClr val="FFFFFF"/>
        </a:lt2>
        <a:accent1>
          <a:srgbClr val="74BDE9"/>
        </a:accent1>
        <a:accent2>
          <a:srgbClr val="39B54A"/>
        </a:accent2>
        <a:accent3>
          <a:srgbClr val="FFFFFF"/>
        </a:accent3>
        <a:accent4>
          <a:srgbClr val="343538"/>
        </a:accent4>
        <a:accent5>
          <a:srgbClr val="BCDBF2"/>
        </a:accent5>
        <a:accent6>
          <a:srgbClr val="33A442"/>
        </a:accent6>
        <a:hlink>
          <a:srgbClr val="EC008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909355d-5ce0-42f3-a0ab-8f052347ec5f">QRNVYU6H7JND-173-4445</_dlc_DocId>
    <_dlc_DocIdUrl xmlns="f909355d-5ce0-42f3-a0ab-8f052347ec5f">
      <Url>http://our.frieslandcampina.biz/disciplines/100000/100012/bgcpe/_layouts/15/DocIdRedir.aspx?ID=QRNVYU6H7JND-173-4445</Url>
      <Description>QRNVYU6H7JND-173-4445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4F429D9EA6654896C28EDBE5EFED02" ma:contentTypeVersion="5" ma:contentTypeDescription="Create a new document." ma:contentTypeScope="" ma:versionID="10bd73b623c93ff3c39460955daa1c2e">
  <xsd:schema xmlns:xsd="http://www.w3.org/2001/XMLSchema" xmlns:xs="http://www.w3.org/2001/XMLSchema" xmlns:p="http://schemas.microsoft.com/office/2006/metadata/properties" xmlns:ns2="f909355d-5ce0-42f3-a0ab-8f052347ec5f" targetNamespace="http://schemas.microsoft.com/office/2006/metadata/properties" ma:root="true" ma:fieldsID="eb3016f6cb9a0e676f4f10cbb102eb76" ns2:_="">
    <xsd:import namespace="f909355d-5ce0-42f3-a0ab-8f052347ec5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9355d-5ce0-42f3-a0ab-8f052347ec5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6BF5F25-89E6-4714-953C-ED145B096E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80EDF8-10A9-47D7-AD70-1F1AE7ACBDFB}">
  <ds:schemaRefs>
    <ds:schemaRef ds:uri="http://purl.org/dc/elements/1.1/"/>
    <ds:schemaRef ds:uri="http://schemas.microsoft.com/office/2006/metadata/properties"/>
    <ds:schemaRef ds:uri="http://purl.org/dc/terms/"/>
    <ds:schemaRef ds:uri="f909355d-5ce0-42f3-a0ab-8f052347ec5f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0E059C6-84A8-422A-BC0E-87F1D9B718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09355d-5ce0-42f3-a0ab-8f052347ec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CD6CEB6-0419-45ED-AF3E-578CEAAC0EE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MBR OpCo presentation template</Template>
  <TotalTime>22717</TotalTime>
  <Words>259</Words>
  <Application>Microsoft Office PowerPoint</Application>
  <PresentationFormat>Экран (4:3)</PresentationFormat>
  <Paragraphs>98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MBR OpCo presentation template</vt:lpstr>
      <vt:lpstr>Презентация PowerPoint</vt:lpstr>
      <vt:lpstr>Презентация PowerPoint</vt:lpstr>
      <vt:lpstr>Презентация PowerPoint</vt:lpstr>
      <vt:lpstr>УНИКАЛЬНАЯ ТЕХНОЛОГИЯ ПРОИЗВОДСТВА</vt:lpstr>
      <vt:lpstr>НОВЫЙ  FRISO В КАРТОНЕ</vt:lpstr>
      <vt:lpstr>Презентация PowerPoint</vt:lpstr>
      <vt:lpstr>ЛОГИСТИЧЕСКИЕ ДАННЫЕ </vt:lpstr>
      <vt:lpstr>ПОДДЕРЖКА FRISO В КАРТОНЕ</vt:lpstr>
      <vt:lpstr>УСПЕШНЫХ ПРОДАЖ С FRISO!</vt:lpstr>
    </vt:vector>
  </TitlesOfParts>
  <Company>FrieslandCampina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business review January 2013</dc:title>
  <dc:subject>Template for a presentation</dc:subject>
  <dc:creator>OsW01</dc:creator>
  <dc:description>version 2.0</dc:description>
  <cp:lastModifiedBy>Ефремова Марина</cp:lastModifiedBy>
  <cp:revision>658</cp:revision>
  <cp:lastPrinted>2017-04-25T07:28:05Z</cp:lastPrinted>
  <dcterms:created xsi:type="dcterms:W3CDTF">2013-01-31T07:30:30Z</dcterms:created>
  <dcterms:modified xsi:type="dcterms:W3CDTF">2017-08-25T08:23:19Z</dcterms:modified>
  <cp:category>Corporate Identity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0x010100224F429D9EA6654896C28EDBE5EFED02</vt:lpwstr>
  </property>
  <property fmtid="{D5CDD505-2E9C-101B-9397-08002B2CF9AE}" pid="3" name="_dlc_DocIdItemGuid">
    <vt:lpwstr>4bf87f24-f4da-459b-888a-3656b80b66c2</vt:lpwstr>
  </property>
</Properties>
</file>