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1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1F1B48-7257-4534-AE41-75D0E887ABC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01C-893C-42E3-AE7C-9D8E6864D4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864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1B48-7257-4534-AE41-75D0E887ABC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01C-893C-42E3-AE7C-9D8E6864D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60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1B48-7257-4534-AE41-75D0E887ABC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01C-893C-42E3-AE7C-9D8E6864D4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093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1B48-7257-4534-AE41-75D0E887ABC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01C-893C-42E3-AE7C-9D8E6864D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09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1B48-7257-4534-AE41-75D0E887ABC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01C-893C-42E3-AE7C-9D8E6864D4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354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1B48-7257-4534-AE41-75D0E887ABC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01C-893C-42E3-AE7C-9D8E6864D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51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1B48-7257-4534-AE41-75D0E887ABC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01C-893C-42E3-AE7C-9D8E6864D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7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1B48-7257-4534-AE41-75D0E887ABC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01C-893C-42E3-AE7C-9D8E6864D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80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1B48-7257-4534-AE41-75D0E887ABC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01C-893C-42E3-AE7C-9D8E6864D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36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1B48-7257-4534-AE41-75D0E887ABC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01C-893C-42E3-AE7C-9D8E6864D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47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1B48-7257-4534-AE41-75D0E887ABC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01C-893C-42E3-AE7C-9D8E6864D4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52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31F1B48-7257-4534-AE41-75D0E887ABC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887701C-893C-42E3-AE7C-9D8E6864D4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420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file://localhost/Volumes/Production/WORK/NESTLE_NUTRITION/263_NES_15_SALES%20TEASER_Nutri_Puffs/ARTWORK/%E2%80%A2%20LINKS/HANDS.png" TargetMode="External"/><Relationship Id="rId7" Type="http://schemas.openxmlformats.org/officeDocument/2006/relationships/image" Target="file://localhost/Volumes/Production/WORK/NESTLE_NUTRITION/263_NES_15_SALES%20TEASER_Nutri_Puffs/ARTWORK/%E2%80%A2%20LINKS/Cover_Comp_fruits+cereals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file://localhost/Volumes/Production/WORK/NESTLE_NUTRITION/263_NES_15_SALES%20TEASER_Nutri_Puffs/ARTWORK/%E2%80%A2%20LINKS/Cover_Biscuits.pn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file://localhost/Volumes/Production/WORK/NESTLE_NUTRITION/263_NES_15_SALES%20TEASER_Nutri_Puffs/ARTWORK/%E2%80%A2%20LINKS/Cover_Biscuits.png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Volumes/Production/WORK/NESTLE_NUTRITION/263_NES_15_SALES%20TEASER_Nutri_Puffs/ARTWORK/%E2%80%A2%20LINKS/Cover_Comp_fruits+cereals.pn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Production/WORK/NESTLE_NUTRITION/263_NES_15_SALES%20TEASER_Nutri_Puffs/ARTWORK/%E2%80%A2%20LINKS/HAND_pincer.png" TargetMode="External"/><Relationship Id="rId13" Type="http://schemas.openxmlformats.org/officeDocument/2006/relationships/image" Target="../media/image19.png"/><Relationship Id="rId18" Type="http://schemas.openxmlformats.org/officeDocument/2006/relationships/image" Target="file://localhost/Volumes/Production/WORK/NESTLE_NUTRITION/263_NES_15_SALES%20TEASER_Nutri_Puffs/ARTWORK/%E2%80%A2%20LINKS/BISCUIT_BrownShadow.png" TargetMode="External"/><Relationship Id="rId3" Type="http://schemas.openxmlformats.org/officeDocument/2006/relationships/image" Target="file://localhost/Volumes/Production/WORK/NESTLE_NUTRITION/263_NES_15_SALES%20TEASER_Nutri_Puffs/ARTWORK/%E2%80%A2%20LINKS/Cover_Biscuits.png" TargetMode="External"/><Relationship Id="rId7" Type="http://schemas.openxmlformats.org/officeDocument/2006/relationships/image" Target="../media/image16.png"/><Relationship Id="rId12" Type="http://schemas.openxmlformats.org/officeDocument/2006/relationships/image" Target="file://localhost/Volumes/Production/WORK/NESTLE_NUTRITION/263_NES_15_SALES%20TEASER_Nutri_Puffs/ARTWORK/%E2%80%A2%20LINKS/Baby-9months%20copy.png" TargetMode="External"/><Relationship Id="rId17" Type="http://schemas.openxmlformats.org/officeDocument/2006/relationships/image" Target="../media/image21.png"/><Relationship Id="rId2" Type="http://schemas.openxmlformats.org/officeDocument/2006/relationships/image" Target="../media/image10.png"/><Relationship Id="rId16" Type="http://schemas.openxmlformats.org/officeDocument/2006/relationships/image" Target="file://localhost/Volumes/Production/WORK/NESTLE_NUTRITION/263_NES_15_SALES%20TEASER_Nutri_Puffs/ARTWORK/%E2%80%A2%20LINKS/VITAMINS%20copy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Volumes/Production/WORK/NESTLE_NUTRITION/263_NES_15_SALES%20TEASER_Nutri_Puffs/ARTWORK/%E2%80%A2%20LINKS/Cover_Comp_fruits+cereals.png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file://localhost/Volumes/Production/WORK/NESTLE_NUTRITION/263_NES_15_SALES%20TEASER_Nutri_Puffs/ARTWORK/%E2%80%A2%20LINKS/BISCUIT_BrownShadow+.png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file://localhost/Volumes/Production/WORK/NESTLE_NUTRITION/263_NES_15_SALES%20TEASER_Nutri_Puffs/ARTWORK/%E2%80%A2%20LINKS/compo_nutritionally%20adapted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УНИКАЛЬНЫЙ ЗАПУСК в категории!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Мультизлаковые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звездочки для детей от 1 года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HANDS.png" descr="/Volumes/Production/WORK/NESTLE_NUTRITION/263_NES_15_SALES TEASER_Nutri_Puffs/ARTWORK/• LINKS/HANDS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944" y="2129941"/>
            <a:ext cx="3801306" cy="2978676"/>
          </a:xfrm>
          <a:prstGeom prst="rect">
            <a:avLst/>
          </a:prstGeom>
        </p:spPr>
      </p:pic>
      <p:pic>
        <p:nvPicPr>
          <p:cNvPr id="5" name="Cover_Biscuits.png" descr="/Volumes/Production/WORK/NESTLE_NUTRITION/263_NES_15_SALES TEASER_Nutri_Puffs/ARTWORK/• LINKS/Cover_Biscuits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87" y="3405672"/>
            <a:ext cx="4329778" cy="1922995"/>
          </a:xfrm>
          <a:prstGeom prst="rect">
            <a:avLst/>
          </a:prstGeom>
        </p:spPr>
      </p:pic>
      <p:pic>
        <p:nvPicPr>
          <p:cNvPr id="6" name="Cover_Comp_fruits+cereals.png" descr="/Volumes/Production/WORK/NESTLE_NUTRITION/263_NES_15_SALES TEASER_Nutri_Puffs/ARTWORK/• LINKS/Cover_Comp_fruits+cereals.png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0"/>
            <a:ext cx="5292080" cy="3357756"/>
          </a:xfrm>
          <a:prstGeom prst="rect">
            <a:avLst/>
          </a:prstGeom>
        </p:spPr>
      </p:pic>
      <p:pic>
        <p:nvPicPr>
          <p:cNvPr id="7" name="Image 6" descr="LOGO-NUTRIPUFFS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52" t="50511" r="14252" b="12852"/>
          <a:stretch/>
        </p:blipFill>
        <p:spPr>
          <a:xfrm>
            <a:off x="294071" y="2378866"/>
            <a:ext cx="4457700" cy="1512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91" y="1126743"/>
            <a:ext cx="3808506" cy="14773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1" t="15000" r="9407" b="13148"/>
          <a:stretch/>
        </p:blipFill>
        <p:spPr>
          <a:xfrm>
            <a:off x="6596155" y="4937236"/>
            <a:ext cx="1088524" cy="1349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4" t="14815" r="8359" b="12963"/>
          <a:stretch/>
        </p:blipFill>
        <p:spPr>
          <a:xfrm>
            <a:off x="7466830" y="5251794"/>
            <a:ext cx="1098957" cy="13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8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34" y="609029"/>
            <a:ext cx="7290054" cy="149961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62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Перекус является неотъемлемой частью дневной диеты малыша: 1-2 полезных перекуса в день рекомендовано Воз</a:t>
            </a:r>
            <a:endParaRPr lang="en-US" sz="2800" b="1" spc="-162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7924" y="79396"/>
            <a:ext cx="1699627" cy="1081982"/>
            <a:chOff x="118087" y="2378866"/>
            <a:chExt cx="4633684" cy="2949801"/>
          </a:xfrm>
        </p:grpSpPr>
        <p:pic>
          <p:nvPicPr>
            <p:cNvPr id="5" name="Cover_Biscuits.png" descr="/Volumes/Production/WORK/NESTLE_NUTRITION/263_NES_15_SALES TEASER_Nutri_Puffs/ARTWORK/• LINKS/Cover_Biscuits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087" y="3405672"/>
              <a:ext cx="4329778" cy="1922995"/>
            </a:xfrm>
            <a:prstGeom prst="rect">
              <a:avLst/>
            </a:prstGeom>
          </p:spPr>
        </p:pic>
        <p:pic>
          <p:nvPicPr>
            <p:cNvPr id="6" name="Image 6" descr="LOGO-NUTRIPUFFS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252" t="50511" r="14252" b="12852"/>
            <a:stretch/>
          </p:blipFill>
          <p:spPr>
            <a:xfrm>
              <a:off x="294071" y="2378866"/>
              <a:ext cx="4457700" cy="1512023"/>
            </a:xfrm>
            <a:prstGeom prst="rect">
              <a:avLst/>
            </a:prstGeom>
          </p:spPr>
        </p:pic>
      </p:grpSp>
      <p:pic>
        <p:nvPicPr>
          <p:cNvPr id="8" name="Cover_Comp_fruits+cereals.png" descr="/Volumes/Production/WORK/NESTLE_NUTRITION/263_NES_15_SALES TEASER_Nutri_Puffs/ARTWORK/• LINKS/Cover_Comp_fruits+cereals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396" y="0"/>
            <a:ext cx="2175604" cy="13803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/>
          <a:srcRect l="4786" t="6444" r="44238"/>
          <a:stretch/>
        </p:blipFill>
        <p:spPr>
          <a:xfrm>
            <a:off x="0" y="2261647"/>
            <a:ext cx="5383739" cy="45963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8" t="15026" r="8695" b="12381"/>
          <a:stretch/>
        </p:blipFill>
        <p:spPr>
          <a:xfrm>
            <a:off x="5227359" y="4478825"/>
            <a:ext cx="1741037" cy="21481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42" t="14766" r="8649" b="13275"/>
          <a:stretch/>
        </p:blipFill>
        <p:spPr>
          <a:xfrm>
            <a:off x="7187475" y="4478825"/>
            <a:ext cx="1737445" cy="21481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497927" y="2161224"/>
            <a:ext cx="575074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62" dirty="0" smtClean="0">
                <a:solidFill>
                  <a:schemeClr val="bg2">
                    <a:lumMod val="10000"/>
                  </a:schemeClr>
                </a:solidFill>
              </a:rPr>
              <a:t>Специализированный продукт   для малышей от года:</a:t>
            </a:r>
          </a:p>
          <a:p>
            <a:r>
              <a:rPr lang="ru-RU" spc="-162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       который </a:t>
            </a:r>
            <a:r>
              <a:rPr lang="ru-RU" spc="-162" dirty="0">
                <a:solidFill>
                  <a:schemeClr val="bg2">
                    <a:lumMod val="10000"/>
                  </a:schemeClr>
                </a:solidFill>
              </a:rPr>
              <a:t>придется </a:t>
            </a:r>
            <a:r>
              <a:rPr lang="ru-RU" sz="2000" b="1" spc="-162" dirty="0">
                <a:solidFill>
                  <a:schemeClr val="bg2">
                    <a:lumMod val="10000"/>
                  </a:schemeClr>
                </a:solidFill>
              </a:rPr>
              <a:t>малышам по вкусу</a:t>
            </a:r>
            <a:r>
              <a:rPr lang="ru-RU" spc="-162" dirty="0">
                <a:solidFill>
                  <a:schemeClr val="bg2">
                    <a:lumMod val="10000"/>
                  </a:schemeClr>
                </a:solidFill>
              </a:rPr>
              <a:t>,</a:t>
            </a:r>
            <a:br>
              <a:rPr lang="ru-RU" spc="-162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pc="-162" dirty="0">
                <a:solidFill>
                  <a:schemeClr val="bg2">
                    <a:lumMod val="10000"/>
                  </a:schemeClr>
                </a:solidFill>
              </a:rPr>
              <a:t>                                      и будет </a:t>
            </a:r>
            <a:r>
              <a:rPr lang="ru-RU" sz="2000" b="1" spc="-162" dirty="0">
                <a:solidFill>
                  <a:schemeClr val="bg2">
                    <a:lumMod val="10000"/>
                  </a:schemeClr>
                </a:solidFill>
              </a:rPr>
              <a:t>одобрен мамами</a:t>
            </a:r>
            <a:r>
              <a:rPr lang="ru-RU" spc="-162" dirty="0">
                <a:solidFill>
                  <a:schemeClr val="bg2">
                    <a:lumMod val="10000"/>
                  </a:schemeClr>
                </a:solidFill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63616" y="3232101"/>
            <a:ext cx="40095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-162" dirty="0">
                <a:solidFill>
                  <a:srgbClr val="FF00FF"/>
                </a:solidFill>
              </a:rPr>
              <a:t>МУЛЬТИЗЛАКОВЫЕ  ЗВЕЗДОЧКИ </a:t>
            </a:r>
          </a:p>
          <a:p>
            <a:pPr marL="342900" indent="-342900" algn="ctr">
              <a:buAutoNum type="arabicPlain" startAt="2"/>
            </a:pPr>
            <a:r>
              <a:rPr lang="ru-RU" b="1" spc="-162" dirty="0" smtClean="0">
                <a:solidFill>
                  <a:schemeClr val="bg2">
                    <a:lumMod val="10000"/>
                  </a:schemeClr>
                </a:solidFill>
              </a:rPr>
              <a:t>уникальных вкуса!!!</a:t>
            </a:r>
          </a:p>
          <a:p>
            <a:pPr algn="ctr"/>
            <a:endParaRPr lang="ru-RU" b="1" spc="-162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7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582" y="596520"/>
            <a:ext cx="7290054" cy="1261655"/>
          </a:xfrm>
        </p:spPr>
        <p:txBody>
          <a:bodyPr>
            <a:normAutofit/>
          </a:bodyPr>
          <a:lstStyle/>
          <a:p>
            <a:pPr lvl="0" algn="ctr" defTabSz="800100">
              <a:lnSpc>
                <a:spcPct val="100000"/>
              </a:lnSpc>
            </a:pPr>
            <a:r>
              <a:rPr lang="ru-RU" sz="2800" b="1" spc="-162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Уникальный продукт на рынке, </a:t>
            </a:r>
            <a:r>
              <a:rPr lang="en-US" sz="2800" b="1" spc="-162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n-US" sz="2800" b="1" spc="-162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800" b="1" spc="-162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повторит </a:t>
            </a:r>
            <a:r>
              <a:rPr lang="ru-RU" sz="2800" b="1" spc="-162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успех батончиков </a:t>
            </a:r>
            <a:r>
              <a:rPr lang="en-US" sz="2800" b="1" spc="-162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Gerber</a:t>
            </a:r>
            <a:r>
              <a:rPr lang="ru-RU" sz="2800" b="1" spc="-162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!</a:t>
            </a:r>
            <a:endParaRPr lang="en-US" sz="2800" b="1" spc="-162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7924" y="79396"/>
            <a:ext cx="1699627" cy="1081982"/>
            <a:chOff x="118087" y="2378866"/>
            <a:chExt cx="4633684" cy="2949801"/>
          </a:xfrm>
        </p:grpSpPr>
        <p:pic>
          <p:nvPicPr>
            <p:cNvPr id="5" name="Cover_Biscuits.png" descr="/Volumes/Production/WORK/NESTLE_NUTRITION/263_NES_15_SALES TEASER_Nutri_Puffs/ARTWORK/• LINKS/Cover_Biscuits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087" y="3405672"/>
              <a:ext cx="4329778" cy="1922995"/>
            </a:xfrm>
            <a:prstGeom prst="rect">
              <a:avLst/>
            </a:prstGeom>
          </p:spPr>
        </p:pic>
        <p:pic>
          <p:nvPicPr>
            <p:cNvPr id="6" name="Image 6" descr="LOGO-NUTRIPUFFS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252" t="50511" r="14252" b="12852"/>
            <a:stretch/>
          </p:blipFill>
          <p:spPr>
            <a:xfrm>
              <a:off x="294071" y="2378866"/>
              <a:ext cx="4457700" cy="1512023"/>
            </a:xfrm>
            <a:prstGeom prst="rect">
              <a:avLst/>
            </a:prstGeom>
          </p:spPr>
        </p:pic>
      </p:grpSp>
      <p:pic>
        <p:nvPicPr>
          <p:cNvPr id="8" name="Cover_Comp_fruits+cereals.png" descr="/Volumes/Production/WORK/NESTLE_NUTRITION/263_NES_15_SALES TEASER_Nutri_Puffs/ARTWORK/• LINKS/Cover_Comp_fruits+cereals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396" y="0"/>
            <a:ext cx="2175604" cy="13803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57589" y="2454695"/>
            <a:ext cx="4578622" cy="9283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spcBef>
                <a:spcPct val="0"/>
              </a:spcBef>
            </a:pPr>
            <a:endParaRPr lang="en-US" sz="2000" b="1" u="none" kern="1200" dirty="0" smtClean="0">
              <a:solidFill>
                <a:srgbClr val="0033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309584" y="1809486"/>
            <a:ext cx="7638324" cy="4819387"/>
            <a:chOff x="1431068" y="1700809"/>
            <a:chExt cx="6583624" cy="4153926"/>
          </a:xfrm>
        </p:grpSpPr>
        <p:grpSp>
          <p:nvGrpSpPr>
            <p:cNvPr id="12" name="Grouper 57"/>
            <p:cNvGrpSpPr/>
            <p:nvPr/>
          </p:nvGrpSpPr>
          <p:grpSpPr>
            <a:xfrm>
              <a:off x="3378799" y="1700809"/>
              <a:ext cx="1798966" cy="4153926"/>
              <a:chOff x="2771661" y="1914321"/>
              <a:chExt cx="1798966" cy="4465617"/>
            </a:xfrm>
          </p:grpSpPr>
          <p:sp>
            <p:nvSpPr>
              <p:cNvPr id="32" name="Rectangle à coins arrondis 28"/>
              <p:cNvSpPr/>
              <p:nvPr/>
            </p:nvSpPr>
            <p:spPr>
              <a:xfrm>
                <a:off x="2771661" y="1914321"/>
                <a:ext cx="1798966" cy="4465617"/>
              </a:xfrm>
              <a:prstGeom prst="roundRect">
                <a:avLst>
                  <a:gd name="adj" fmla="val 5566"/>
                </a:avLst>
              </a:prstGeom>
              <a:gradFill flip="none" rotWithShape="1">
                <a:gsLst>
                  <a:gs pos="0">
                    <a:srgbClr val="FFFFFE"/>
                  </a:gs>
                  <a:gs pos="100000">
                    <a:srgbClr val="EDD2B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400">
                    <a:solidFill>
                      <a:srgbClr val="D1234A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  <p:pic>
            <p:nvPicPr>
              <p:cNvPr id="33" name="HAND_pincer.png"/>
              <p:cNvPicPr>
                <a:picLocks noChangeAspect="1"/>
              </p:cNvPicPr>
              <p:nvPr/>
            </p:nvPicPr>
            <p:blipFill rotWithShape="1">
              <a:blip r:embed="rId7" r:link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40944"/>
              <a:stretch/>
            </p:blipFill>
            <p:spPr>
              <a:xfrm>
                <a:off x="2932093" y="3015267"/>
                <a:ext cx="1557544" cy="1280323"/>
              </a:xfrm>
              <a:prstGeom prst="rect">
                <a:avLst/>
              </a:prstGeom>
            </p:spPr>
          </p:pic>
          <p:sp>
            <p:nvSpPr>
              <p:cNvPr id="34" name="Rectangle à coins arrondis 47"/>
              <p:cNvSpPr/>
              <p:nvPr/>
            </p:nvSpPr>
            <p:spPr>
              <a:xfrm>
                <a:off x="2794388" y="5456714"/>
                <a:ext cx="1776239" cy="679573"/>
              </a:xfrm>
              <a:prstGeom prst="roundRect">
                <a:avLst>
                  <a:gd name="adj" fmla="val 19294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003300"/>
                    </a:solidFill>
                    <a:latin typeface="Calibri"/>
                    <a:cs typeface="Calibri"/>
                  </a:rPr>
                  <a:t>Размер  и форма способствующая развитию моторики</a:t>
                </a:r>
                <a:endParaRPr lang="fr-FR" sz="1400" b="1" dirty="0">
                  <a:solidFill>
                    <a:srgbClr val="003300"/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13" name="BISCUIT_BrownShadow+.png" descr="/Volumes/Production/WORK/NESTLE_NUTRITION/263_NES_15_SALES TEASER_Nutri_Puffs/ARTWORK/• LINKS/BISCUIT_BrownShadow+.png"/>
            <p:cNvPicPr>
              <a:picLocks noChangeAspect="1"/>
            </p:cNvPicPr>
            <p:nvPr/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80038" y="3614048"/>
              <a:ext cx="1721688" cy="1721688"/>
            </a:xfrm>
            <a:prstGeom prst="rect">
              <a:avLst/>
            </a:prstGeom>
          </p:spPr>
        </p:pic>
        <p:grpSp>
          <p:nvGrpSpPr>
            <p:cNvPr id="14" name="Grouper 58"/>
            <p:cNvGrpSpPr/>
            <p:nvPr/>
          </p:nvGrpSpPr>
          <p:grpSpPr>
            <a:xfrm>
              <a:off x="5308561" y="1700809"/>
              <a:ext cx="2144152" cy="4153926"/>
              <a:chOff x="4701423" y="1914322"/>
              <a:chExt cx="2144152" cy="4153926"/>
            </a:xfrm>
          </p:grpSpPr>
          <p:sp>
            <p:nvSpPr>
              <p:cNvPr id="26" name="Rectangle à coins arrondis 29"/>
              <p:cNvSpPr/>
              <p:nvPr/>
            </p:nvSpPr>
            <p:spPr>
              <a:xfrm>
                <a:off x="4715447" y="1914322"/>
                <a:ext cx="1798966" cy="4153926"/>
              </a:xfrm>
              <a:prstGeom prst="roundRect">
                <a:avLst>
                  <a:gd name="adj" fmla="val 5566"/>
                </a:avLst>
              </a:prstGeom>
              <a:gradFill flip="none" rotWithShape="1">
                <a:gsLst>
                  <a:gs pos="0">
                    <a:srgbClr val="FFFFFE"/>
                  </a:gs>
                  <a:gs pos="100000">
                    <a:srgbClr val="EDD2B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400">
                    <a:solidFill>
                      <a:srgbClr val="D1234A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  <p:grpSp>
            <p:nvGrpSpPr>
              <p:cNvPr id="27" name="Grouper 53"/>
              <p:cNvGrpSpPr/>
              <p:nvPr/>
            </p:nvGrpSpPr>
            <p:grpSpPr>
              <a:xfrm>
                <a:off x="4701423" y="2955944"/>
                <a:ext cx="2144152" cy="2933092"/>
                <a:chOff x="4701423" y="2955944"/>
                <a:chExt cx="2144152" cy="2933092"/>
              </a:xfrm>
            </p:grpSpPr>
            <p:sp>
              <p:nvSpPr>
                <p:cNvPr id="28" name="Rectangle à coins arrondis 48"/>
                <p:cNvSpPr/>
                <p:nvPr/>
              </p:nvSpPr>
              <p:spPr>
                <a:xfrm>
                  <a:off x="4726810" y="5209463"/>
                  <a:ext cx="1776239" cy="679573"/>
                </a:xfrm>
                <a:prstGeom prst="roundRect">
                  <a:avLst>
                    <a:gd name="adj" fmla="val 19294"/>
                  </a:avLst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r>
                    <a:rPr lang="ru-RU" sz="1400" b="1" dirty="0" smtClean="0">
                      <a:solidFill>
                        <a:srgbClr val="003300"/>
                      </a:solidFill>
                      <a:latin typeface="Calibri"/>
                      <a:cs typeface="Calibri"/>
                    </a:rPr>
                    <a:t>Текстура способствует развитию жевательных навыков</a:t>
                  </a:r>
                  <a:endParaRPr lang="fr-FR" sz="1400" b="1" dirty="0">
                    <a:solidFill>
                      <a:srgbClr val="0033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29" name="Grouper 18"/>
                <p:cNvGrpSpPr/>
                <p:nvPr/>
              </p:nvGrpSpPr>
              <p:grpSpPr>
                <a:xfrm>
                  <a:off x="4701423" y="2955944"/>
                  <a:ext cx="2144152" cy="1967112"/>
                  <a:chOff x="4701423" y="3309641"/>
                  <a:chExt cx="2144152" cy="1967112"/>
                </a:xfrm>
              </p:grpSpPr>
              <p:sp>
                <p:nvSpPr>
                  <p:cNvPr id="30" name="Rectangle 11"/>
                  <p:cNvSpPr/>
                  <p:nvPr/>
                </p:nvSpPr>
                <p:spPr>
                  <a:xfrm>
                    <a:off x="4726810" y="3746199"/>
                    <a:ext cx="1798397" cy="128899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C9D724"/>
                      </a:gs>
                      <a:gs pos="100000">
                        <a:srgbClr val="66B034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Calibri"/>
                    </a:endParaRPr>
                  </a:p>
                </p:txBody>
              </p:sp>
              <p:pic>
                <p:nvPicPr>
                  <p:cNvPr id="31" name="Baby-9months copy.png"/>
                  <p:cNvPicPr>
                    <a:picLocks noChangeAspect="1"/>
                  </p:cNvPicPr>
                  <p:nvPr/>
                </p:nvPicPr>
                <p:blipFill>
                  <a:blip r:embed="rId11" r:link="rId1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01423" y="3309641"/>
                    <a:ext cx="2144152" cy="196711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5" name="Grouper 56"/>
            <p:cNvGrpSpPr/>
            <p:nvPr/>
          </p:nvGrpSpPr>
          <p:grpSpPr>
            <a:xfrm>
              <a:off x="1431068" y="1700809"/>
              <a:ext cx="1798966" cy="4153926"/>
              <a:chOff x="823930" y="1914322"/>
              <a:chExt cx="1798966" cy="4153926"/>
            </a:xfrm>
          </p:grpSpPr>
          <p:sp>
            <p:nvSpPr>
              <p:cNvPr id="19" name="Rectangle à coins arrondis 26"/>
              <p:cNvSpPr/>
              <p:nvPr/>
            </p:nvSpPr>
            <p:spPr>
              <a:xfrm>
                <a:off x="823930" y="1914322"/>
                <a:ext cx="1798966" cy="4153926"/>
              </a:xfrm>
              <a:prstGeom prst="roundRect">
                <a:avLst>
                  <a:gd name="adj" fmla="val 5566"/>
                </a:avLst>
              </a:prstGeom>
              <a:gradFill flip="none" rotWithShape="1">
                <a:gsLst>
                  <a:gs pos="0">
                    <a:srgbClr val="FFFFFE"/>
                  </a:gs>
                  <a:gs pos="100000">
                    <a:srgbClr val="EDD2B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400">
                    <a:solidFill>
                      <a:srgbClr val="D1234A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  <p:sp>
            <p:nvSpPr>
              <p:cNvPr id="20" name="Rectangle à coins arrondis 40"/>
              <p:cNvSpPr/>
              <p:nvPr/>
            </p:nvSpPr>
            <p:spPr>
              <a:xfrm>
                <a:off x="936625" y="2562393"/>
                <a:ext cx="1608667" cy="752063"/>
              </a:xfrm>
              <a:prstGeom prst="roundRect">
                <a:avLst>
                  <a:gd name="adj" fmla="val 19294"/>
                </a:avLst>
              </a:prstGeom>
              <a:solidFill>
                <a:srgbClr val="7EAACA"/>
              </a:solidFill>
              <a:ln>
                <a:noFill/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alibri"/>
                    <a:cs typeface="Calibri"/>
                  </a:rPr>
                  <a:t>Польза цельных злаков и фруктов</a:t>
                </a:r>
                <a:endParaRPr lang="fr-FR" sz="1400" b="1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1" name="Rectangle à coins arrondis 41"/>
              <p:cNvSpPr/>
              <p:nvPr/>
            </p:nvSpPr>
            <p:spPr>
              <a:xfrm>
                <a:off x="936625" y="3366569"/>
                <a:ext cx="1608667" cy="752063"/>
              </a:xfrm>
              <a:prstGeom prst="roundRect">
                <a:avLst>
                  <a:gd name="adj" fmla="val 19294"/>
                </a:avLst>
              </a:prstGeom>
              <a:solidFill>
                <a:srgbClr val="C9D724"/>
              </a:solidFill>
              <a:ln>
                <a:noFill/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alibri"/>
                    <a:cs typeface="Calibri"/>
                  </a:rPr>
                  <a:t>Обогащенные витаминами</a:t>
                </a:r>
                <a:endParaRPr lang="fr-FR" sz="1400" b="1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2" name="Rectangle à coins arrondis 43"/>
              <p:cNvSpPr/>
              <p:nvPr/>
            </p:nvSpPr>
            <p:spPr>
              <a:xfrm>
                <a:off x="936625" y="4170994"/>
                <a:ext cx="1608667" cy="752063"/>
              </a:xfrm>
              <a:prstGeom prst="roundRect">
                <a:avLst>
                  <a:gd name="adj" fmla="val 19294"/>
                </a:avLst>
              </a:prstGeom>
              <a:solidFill>
                <a:srgbClr val="7FBF8C"/>
              </a:solidFill>
              <a:ln>
                <a:noFill/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alibri"/>
                    <a:cs typeface="Calibri"/>
                  </a:rPr>
                  <a:t>Без консервантов! </a:t>
                </a:r>
                <a:endParaRPr lang="fr-FR" sz="1400" b="1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23" name="Grouper 25"/>
              <p:cNvGrpSpPr/>
              <p:nvPr/>
            </p:nvGrpSpPr>
            <p:grpSpPr>
              <a:xfrm>
                <a:off x="915496" y="4731341"/>
                <a:ext cx="1686271" cy="1336906"/>
                <a:chOff x="915496" y="4731341"/>
                <a:chExt cx="1686271" cy="1336906"/>
              </a:xfrm>
            </p:grpSpPr>
            <p:pic>
              <p:nvPicPr>
                <p:cNvPr id="24" name="compo_nutritionally adapted.png" descr="/Volumes/Production/WORK/NESTLE_NUTRITION/263_NES_15_SALES TEASER_Nutri_Puffs/ARTWORK/• LINKS/compo_nutritionally adapted.png"/>
                <p:cNvPicPr>
                  <a:picLocks noChangeAspect="1"/>
                </p:cNvPicPr>
                <p:nvPr/>
              </p:nvPicPr>
              <p:blipFill>
                <a:blip r:embed="rId13" r:link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815" y="4731341"/>
                  <a:ext cx="1653952" cy="1336906"/>
                </a:xfrm>
                <a:prstGeom prst="rect">
                  <a:avLst/>
                </a:prstGeom>
              </p:spPr>
            </p:pic>
            <p:pic>
              <p:nvPicPr>
                <p:cNvPr id="25" name="VITAMINS copy.png" descr="/Volumes/Production/WORK/NESTLE_NUTRITION/263_NES_15_SALES TEASER_Nutri_Puffs/ARTWORK/• LINKS/VITAMINS copy.png"/>
                <p:cNvPicPr>
                  <a:picLocks noChangeAspect="1"/>
                </p:cNvPicPr>
                <p:nvPr/>
              </p:nvPicPr>
              <p:blipFill>
                <a:blip r:embed="rId15" r:link="rId1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5496" y="5027390"/>
                  <a:ext cx="1587830" cy="988192"/>
                </a:xfrm>
                <a:prstGeom prst="rect">
                  <a:avLst/>
                </a:prstGeom>
              </p:spPr>
            </p:pic>
          </p:grpSp>
        </p:grpSp>
        <p:sp>
          <p:nvSpPr>
            <p:cNvPr id="16" name="Sous-titre 2"/>
            <p:cNvSpPr txBox="1">
              <a:spLocks/>
            </p:cNvSpPr>
            <p:nvPr/>
          </p:nvSpPr>
          <p:spPr>
            <a:xfrm>
              <a:off x="5430022" y="4020434"/>
              <a:ext cx="2584670" cy="84601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20000"/>
                <a:buFontTx/>
                <a:buBlip>
                  <a:blip r:embed="rId17" r:link="rId18"/>
                </a:buBlip>
                <a:defRPr sz="1800" b="0" i="0" kern="1200">
                  <a:solidFill>
                    <a:srgbClr val="969081"/>
                  </a:solidFill>
                  <a:latin typeface="Gotham Rounded Book"/>
                  <a:ea typeface="+mn-ea"/>
                  <a:cs typeface="Gotham Rounded Book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120000"/>
                <a:buFontTx/>
                <a:buBlip>
                  <a:blip r:embed="rId17" r:link="rId18"/>
                </a:buBlip>
                <a:defRPr sz="1200" b="0" i="0" kern="1200">
                  <a:solidFill>
                    <a:srgbClr val="969081"/>
                  </a:solidFill>
                  <a:latin typeface="Gotham Rounded Book"/>
                  <a:ea typeface="+mn-ea"/>
                  <a:cs typeface="Gotham Rounded Book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20000"/>
                <a:buFontTx/>
                <a:buBlip>
                  <a:blip r:embed="rId17" r:link="rId18"/>
                </a:buBlip>
                <a:defRPr sz="1200" b="0" i="0" kern="1200">
                  <a:solidFill>
                    <a:srgbClr val="969081"/>
                  </a:solidFill>
                  <a:latin typeface="Gotham Rounded Book"/>
                  <a:ea typeface="+mn-ea"/>
                  <a:cs typeface="Gotham Rounded Book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120000"/>
                <a:buFontTx/>
                <a:buBlip>
                  <a:blip r:embed="rId17" r:link="rId18"/>
                </a:buBlip>
                <a:defRPr sz="1200" b="0" i="0" kern="1200">
                  <a:solidFill>
                    <a:srgbClr val="969081"/>
                  </a:solidFill>
                  <a:latin typeface="Gotham Rounded Book"/>
                  <a:ea typeface="+mn-ea"/>
                  <a:cs typeface="Gotham Rounded Book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120000"/>
                <a:buFontTx/>
                <a:buBlip>
                  <a:blip r:embed="rId17" r:link="rId18"/>
                </a:buBlip>
                <a:defRPr sz="1200" b="0" i="0" kern="1200">
                  <a:solidFill>
                    <a:srgbClr val="969081"/>
                  </a:solidFill>
                  <a:latin typeface="Gotham Rounded Book"/>
                  <a:ea typeface="+mn-ea"/>
                  <a:cs typeface="Gotham Rounded Boo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FontTx/>
                <a:buNone/>
              </a:pPr>
              <a:endParaRPr lang="fr-FR" sz="1400" dirty="0">
                <a:solidFill>
                  <a:srgbClr val="D1234A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Arrondir un rectangle avec un coin du même côté 44"/>
            <p:cNvSpPr/>
            <p:nvPr/>
          </p:nvSpPr>
          <p:spPr>
            <a:xfrm>
              <a:off x="3378938" y="1733116"/>
              <a:ext cx="3742613" cy="544483"/>
            </a:xfrm>
            <a:prstGeom prst="round2Same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15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Специально для малышей от </a:t>
              </a:r>
              <a:r>
                <a:rPr lang="ru-RU" sz="1500" b="1" dirty="0">
                  <a:solidFill>
                    <a:schemeClr val="bg1"/>
                  </a:solidFill>
                  <a:cs typeface="Calibri"/>
                </a:rPr>
                <a:t>1 года</a:t>
              </a:r>
              <a:br>
                <a:rPr lang="ru-RU" sz="1500" b="1" dirty="0">
                  <a:solidFill>
                    <a:schemeClr val="bg1"/>
                  </a:solidFill>
                  <a:cs typeface="Calibri"/>
                </a:rPr>
              </a:br>
              <a:r>
                <a:rPr lang="ru-RU" sz="1500" b="1" dirty="0">
                  <a:solidFill>
                    <a:schemeClr val="bg1"/>
                  </a:solidFill>
                  <a:cs typeface="Calibri"/>
                </a:rPr>
                <a:t>Весело и вкусно </a:t>
              </a:r>
              <a:endParaRPr lang="fr-FR" sz="1500" b="1" dirty="0"/>
            </a:p>
          </p:txBody>
        </p:sp>
        <p:sp>
          <p:nvSpPr>
            <p:cNvPr id="18" name="Arrondir un rectangle avec un coin du même côté 2"/>
            <p:cNvSpPr/>
            <p:nvPr/>
          </p:nvSpPr>
          <p:spPr>
            <a:xfrm>
              <a:off x="1434703" y="1733116"/>
              <a:ext cx="1919056" cy="544483"/>
            </a:xfrm>
            <a:prstGeom prst="round2Same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15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Сбалансированный состав</a:t>
              </a:r>
              <a:endParaRPr lang="fr-FR" sz="1500" b="1" dirty="0">
                <a:latin typeface="Calibri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557179" y="2568873"/>
            <a:ext cx="4367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FF"/>
                </a:solidFill>
              </a:rPr>
              <a:t>Легко растворяется во рту!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8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10320</TotalTime>
  <Words>81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Интеграл</vt:lpstr>
      <vt:lpstr>УНИКАЛЬНЫЙ ЗАПУСК в категории! Мультизлаковые звездочки для детей от 1 года</vt:lpstr>
      <vt:lpstr>Перекус является неотъемлемой частью дневной диеты малыша: 1-2 полезных перекуса в день рекомендовано Воз</vt:lpstr>
      <vt:lpstr>Уникальный продукт на рынке,  повторит успех батончиков Gerber!</vt:lpstr>
    </vt:vector>
  </TitlesOfParts>
  <Company>Nestle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УНИКАЛЬНЫЙ ЗАПУСК</dc:title>
  <dc:creator>Nikitina,Karina,MOSCOW,Gerber Group</dc:creator>
  <cp:lastModifiedBy>polunina</cp:lastModifiedBy>
  <cp:revision>44</cp:revision>
  <dcterms:created xsi:type="dcterms:W3CDTF">2016-12-16T08:24:35Z</dcterms:created>
  <dcterms:modified xsi:type="dcterms:W3CDTF">2017-09-19T08:10:02Z</dcterms:modified>
</cp:coreProperties>
</file>