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60" r:id="rId4"/>
    <p:sldId id="269" r:id="rId5"/>
    <p:sldId id="261" r:id="rId6"/>
    <p:sldId id="263" r:id="rId7"/>
    <p:sldId id="264" r:id="rId8"/>
    <p:sldId id="265" r:id="rId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12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D2F8-1244-4B1C-B9A1-68B8ABFCF51B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29C-902B-4FE1-95D7-868B8269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4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D2F8-1244-4B1C-B9A1-68B8ABFCF51B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29C-902B-4FE1-95D7-868B8269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5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D2F8-1244-4B1C-B9A1-68B8ABFCF51B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29C-902B-4FE1-95D7-868B8269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79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D2F8-1244-4B1C-B9A1-68B8ABFCF51B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29C-902B-4FE1-95D7-868B8269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3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D2F8-1244-4B1C-B9A1-68B8ABFCF51B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29C-902B-4FE1-95D7-868B8269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9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D2F8-1244-4B1C-B9A1-68B8ABFCF51B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29C-902B-4FE1-95D7-868B8269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7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D2F8-1244-4B1C-B9A1-68B8ABFCF51B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29C-902B-4FE1-95D7-868B8269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0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D2F8-1244-4B1C-B9A1-68B8ABFCF51B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29C-902B-4FE1-95D7-868B8269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5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D2F8-1244-4B1C-B9A1-68B8ABFCF51B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29C-902B-4FE1-95D7-868B8269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4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D2F8-1244-4B1C-B9A1-68B8ABFCF51B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29C-902B-4FE1-95D7-868B8269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7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D2F8-1244-4B1C-B9A1-68B8ABFCF51B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729C-902B-4FE1-95D7-868B8269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4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D2F8-1244-4B1C-B9A1-68B8ABFCF51B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729C-902B-4FE1-95D7-868B8269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2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2271" y="1884935"/>
            <a:ext cx="7304856" cy="100811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b="1" cap="all" spc="-163" dirty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+mj-cs"/>
              </a:rPr>
              <a:t>Старт продаж –  Август 2017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0305" y="880869"/>
            <a:ext cx="8606118" cy="120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700" b="1" cap="all" spc="-163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Органические </a:t>
            </a:r>
            <a:r>
              <a:rPr lang="ru-RU" sz="3700" b="1" cap="all" spc="-163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паучи</a:t>
            </a:r>
            <a:r>
              <a:rPr lang="ru-RU" sz="3700" b="1" cap="all" spc="-163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от</a:t>
            </a:r>
            <a:r>
              <a:rPr lang="ru-RU" sz="4500" b="1" cap="all" spc="-163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700" b="1" cap="all" spc="-163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Gerber</a:t>
            </a:r>
            <a:r>
              <a:rPr lang="en-US" sz="3700" b="1" cap="all" spc="-163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®</a:t>
            </a:r>
            <a:r>
              <a:rPr lang="ru-RU" sz="3700" b="1" cap="all" spc="-163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sz="3700" b="1" cap="all" spc="-163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endParaRPr lang="ru-RU" sz="3200" b="1" cap="all" spc="-163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176" y="2619300"/>
            <a:ext cx="2882707" cy="3460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721" y="2623789"/>
            <a:ext cx="2878967" cy="3456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168" y="2625000"/>
            <a:ext cx="2877959" cy="3455111"/>
          </a:xfrm>
          <a:prstGeom prst="rect">
            <a:avLst/>
          </a:prstGeom>
        </p:spPr>
      </p:pic>
      <p:pic>
        <p:nvPicPr>
          <p:cNvPr id="12" name="Picture 1" descr="N:\Nutrition\Baby Food\GERBER\LOGO\New GERBER logo 2011-2012\NestleGerber Logo_New Guides &amp; Files_2012\gerber_nestle_logo_high-re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2" b="94038" l="2076" r="99891">
                        <a14:foregroundMark x1="40836" y1="43719" x2="40836" y2="58694"/>
                        <a14:foregroundMark x1="44141" y1="40383" x2="49986" y2="44855"/>
                        <a14:foregroundMark x1="53920" y1="55926" x2="52854" y2="55926"/>
                        <a14:foregroundMark x1="63179" y1="50674" x2="64054" y2="64727"/>
                        <a14:foregroundMark x1="69161" y1="41235" x2="71811" y2="63662"/>
                        <a14:foregroundMark x1="78940" y1="39035" x2="76072" y2="27395"/>
                        <a14:foregroundMark x1="80524" y1="34847" x2="83201" y2="34847"/>
                        <a14:foregroundMark x1="85004" y1="34067" x2="86698" y2="35699"/>
                        <a14:foregroundMark x1="88637" y1="29099" x2="88828" y2="38751"/>
                        <a14:foregroundMark x1="90849" y1="27963" x2="91068" y2="37615"/>
                        <a14:foregroundMark x1="92352" y1="27963" x2="95220" y2="26828"/>
                        <a14:foregroundMark x1="92461" y1="36267" x2="94892" y2="34847"/>
                        <a14:foregroundMark x1="89784" y1="51171" x2="90849" y2="65862"/>
                        <a14:foregroundMark x1="80524" y1="53939" x2="80961" y2="63094"/>
                        <a14:foregroundMark x1="97132" y1="59191" x2="97132" y2="59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4097" y="71279"/>
            <a:ext cx="1843261" cy="7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0926" y="4709912"/>
            <a:ext cx="10148787" cy="23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21437" y="1042511"/>
            <a:ext cx="7410091" cy="1475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3200" b="1" cap="all" spc="-163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024" y="174693"/>
            <a:ext cx="9022976" cy="1291036"/>
          </a:xfrm>
        </p:spPr>
        <p:txBody>
          <a:bodyPr>
            <a:normAutofit lnSpcReduction="10000"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Органические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продукты: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реалии  российского рынка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024" y="1855108"/>
            <a:ext cx="86599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3300"/>
                </a:solidFill>
              </a:rPr>
              <a:t>60% </a:t>
            </a:r>
            <a:r>
              <a:rPr lang="ru-RU" sz="2400" b="1" dirty="0" smtClean="0">
                <a:solidFill>
                  <a:srgbClr val="003300"/>
                </a:solidFill>
              </a:rPr>
              <a:t>покупателей </a:t>
            </a:r>
            <a:r>
              <a:rPr lang="ru-RU" sz="2400" b="1" dirty="0">
                <a:solidFill>
                  <a:srgbClr val="003300"/>
                </a:solidFill>
              </a:rPr>
              <a:t>московских супермаркетах готовы платить больше </a:t>
            </a:r>
            <a:r>
              <a:rPr lang="ru-RU" sz="2400" dirty="0">
                <a:solidFill>
                  <a:srgbClr val="003300"/>
                </a:solidFill>
              </a:rPr>
              <a:t>за продукты, если их упаковка содержит специальный «органический» </a:t>
            </a:r>
            <a:r>
              <a:rPr lang="ru-RU" sz="2400" dirty="0" smtClean="0">
                <a:solidFill>
                  <a:srgbClr val="003300"/>
                </a:solidFill>
              </a:rPr>
              <a:t>знак</a:t>
            </a:r>
            <a:endParaRPr lang="ru-RU" sz="2400" dirty="0">
              <a:solidFill>
                <a:srgbClr val="00330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330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3300"/>
                </a:solidFill>
              </a:rPr>
              <a:t>45</a:t>
            </a:r>
            <a:r>
              <a:rPr lang="ru-RU" sz="2400" b="1" dirty="0">
                <a:solidFill>
                  <a:srgbClr val="003300"/>
                </a:solidFill>
              </a:rPr>
              <a:t>% российских производителей </a:t>
            </a:r>
            <a:r>
              <a:rPr lang="ru-RU" sz="2400" dirty="0">
                <a:solidFill>
                  <a:srgbClr val="003300"/>
                </a:solidFill>
              </a:rPr>
              <a:t>помещают на этикетке слова «БИО», «естественный» или «экологически чистый» </a:t>
            </a:r>
            <a:r>
              <a:rPr lang="ru-RU" sz="2400" b="1" dirty="0">
                <a:solidFill>
                  <a:srgbClr val="003300"/>
                </a:solidFill>
              </a:rPr>
              <a:t>без подтверждений сертификацией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330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3300"/>
                </a:solidFill>
              </a:rPr>
              <a:t>54</a:t>
            </a:r>
            <a:r>
              <a:rPr lang="ru-RU" sz="2400" b="1" dirty="0">
                <a:solidFill>
                  <a:srgbClr val="003300"/>
                </a:solidFill>
              </a:rPr>
              <a:t>% респондентов ответили «ДА» </a:t>
            </a:r>
            <a:r>
              <a:rPr lang="ru-RU" sz="2400" dirty="0">
                <a:solidFill>
                  <a:srgbClr val="003300"/>
                </a:solidFill>
              </a:rPr>
              <a:t>на вопрос: «Доверяете ли Вы информации на упаковке, в которой говорится, что продукт является натуральным, экологически чистым или органическим?»</a:t>
            </a:r>
          </a:p>
        </p:txBody>
      </p:sp>
    </p:spTree>
    <p:extLst>
      <p:ext uri="{BB962C8B-B14F-4D97-AF65-F5344CB8AC3E}">
        <p14:creationId xmlns:p14="http://schemas.microsoft.com/office/powerpoint/2010/main" val="9006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21437" y="1042511"/>
            <a:ext cx="7410091" cy="1475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3200" b="1" cap="all" spc="-163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" descr="N:\Nutrition\Baby Food\GERBER\LOGO\New GERBER logo 2011-2012\NestleGerber Logo_New Guides &amp; Files_2012\gerber_nestle_logo_high-r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2" b="94038" l="2076" r="99891">
                        <a14:foregroundMark x1="40836" y1="43719" x2="40836" y2="58694"/>
                        <a14:foregroundMark x1="44141" y1="40383" x2="49986" y2="44855"/>
                        <a14:foregroundMark x1="53920" y1="55926" x2="52854" y2="55926"/>
                        <a14:foregroundMark x1="63179" y1="50674" x2="64054" y2="64727"/>
                        <a14:foregroundMark x1="69161" y1="41235" x2="71811" y2="63662"/>
                        <a14:foregroundMark x1="78940" y1="39035" x2="76072" y2="27395"/>
                        <a14:foregroundMark x1="80524" y1="34847" x2="83201" y2="34847"/>
                        <a14:foregroundMark x1="85004" y1="34067" x2="86698" y2="35699"/>
                        <a14:foregroundMark x1="88637" y1="29099" x2="88828" y2="38751"/>
                        <a14:foregroundMark x1="90849" y1="27963" x2="91068" y2="37615"/>
                        <a14:foregroundMark x1="92352" y1="27963" x2="95220" y2="26828"/>
                        <a14:foregroundMark x1="92461" y1="36267" x2="94892" y2="34847"/>
                        <a14:foregroundMark x1="89784" y1="51171" x2="90849" y2="65862"/>
                        <a14:foregroundMark x1="80524" y1="53939" x2="80961" y2="63094"/>
                        <a14:foregroundMark x1="97132" y1="59191" x2="97132" y2="59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522" y="100916"/>
            <a:ext cx="2662137" cy="10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270369"/>
            <a:ext cx="8811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</a:rPr>
              <a:t>Август </a:t>
            </a:r>
            <a:r>
              <a:rPr lang="ru-RU" sz="3600" b="1" dirty="0" smtClean="0">
                <a:solidFill>
                  <a:srgbClr val="FFC000"/>
                </a:solidFill>
              </a:rPr>
              <a:t>2017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Gerber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®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запускает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органическую линию фруктовых пюре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9" y="3122026"/>
            <a:ext cx="3271119" cy="3927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598" y="3208875"/>
            <a:ext cx="3265414" cy="3920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775" y="3208875"/>
            <a:ext cx="3251884" cy="39040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t="2273" b="9491"/>
          <a:stretch/>
        </p:blipFill>
        <p:spPr>
          <a:xfrm>
            <a:off x="92291" y="127369"/>
            <a:ext cx="3533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21437" y="1042511"/>
            <a:ext cx="7410091" cy="1475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3200" b="1" cap="all" spc="-163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" descr="N:\Nutrition\Baby Food\GERBER\LOGO\New GERBER logo 2011-2012\NestleGerber Logo_New Guides &amp; Files_2012\gerber_nestle_logo_high-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2" b="94038" l="2076" r="99891">
                        <a14:foregroundMark x1="40836" y1="43719" x2="40836" y2="58694"/>
                        <a14:foregroundMark x1="44141" y1="40383" x2="49986" y2="44855"/>
                        <a14:foregroundMark x1="53920" y1="55926" x2="52854" y2="55926"/>
                        <a14:foregroundMark x1="63179" y1="50674" x2="64054" y2="64727"/>
                        <a14:foregroundMark x1="69161" y1="41235" x2="71811" y2="63662"/>
                        <a14:foregroundMark x1="78940" y1="39035" x2="76072" y2="27395"/>
                        <a14:foregroundMark x1="80524" y1="34847" x2="83201" y2="34847"/>
                        <a14:foregroundMark x1="85004" y1="34067" x2="86698" y2="35699"/>
                        <a14:foregroundMark x1="88637" y1="29099" x2="88828" y2="38751"/>
                        <a14:foregroundMark x1="90849" y1="27963" x2="91068" y2="37615"/>
                        <a14:foregroundMark x1="92352" y1="27963" x2="95220" y2="26828"/>
                        <a14:foregroundMark x1="92461" y1="36267" x2="94892" y2="34847"/>
                        <a14:foregroundMark x1="89784" y1="51171" x2="90849" y2="65862"/>
                        <a14:foregroundMark x1="80524" y1="53939" x2="80961" y2="63094"/>
                        <a14:foregroundMark x1="97132" y1="59191" x2="97132" y2="59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2612" y="7698"/>
            <a:ext cx="4468796" cy="17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21437" y="1042511"/>
            <a:ext cx="7410091" cy="1475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3200" b="1" cap="all" spc="-163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4"/>
          <p:cNvSpPr/>
          <p:nvPr/>
        </p:nvSpPr>
        <p:spPr>
          <a:xfrm>
            <a:off x="262088" y="1883372"/>
            <a:ext cx="8881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Gerber® </a:t>
            </a:r>
            <a:r>
              <a:rPr lang="en-US" sz="2400" dirty="0"/>
              <a:t>- </a:t>
            </a:r>
            <a:r>
              <a:rPr lang="ru-RU" sz="2400" dirty="0"/>
              <a:t>активно поддерживающий инновации бренд</a:t>
            </a:r>
          </a:p>
          <a:p>
            <a:endParaRPr lang="ru-RU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ORGANIC</a:t>
            </a:r>
            <a:r>
              <a:rPr lang="ru-RU" sz="2400" dirty="0"/>
              <a:t> </a:t>
            </a:r>
            <a:r>
              <a:rPr lang="en-US" sz="2400" dirty="0"/>
              <a:t>–</a:t>
            </a:r>
            <a:r>
              <a:rPr lang="ru-RU" sz="2400" dirty="0"/>
              <a:t> тренд </a:t>
            </a:r>
            <a:r>
              <a:rPr lang="en-US" sz="2400" dirty="0"/>
              <a:t>#1</a:t>
            </a:r>
            <a:r>
              <a:rPr lang="ru-RU" sz="2400" dirty="0"/>
              <a:t> в Европе, активно </a:t>
            </a:r>
            <a:r>
              <a:rPr lang="ru-RU" sz="2400" dirty="0" smtClean="0"/>
              <a:t>набирающий </a:t>
            </a:r>
            <a:r>
              <a:rPr lang="ru-RU" sz="2400" dirty="0"/>
              <a:t>обороты в России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ORGANIC</a:t>
            </a:r>
            <a:r>
              <a:rPr lang="en-US" sz="2400" dirty="0"/>
              <a:t> – </a:t>
            </a:r>
            <a:r>
              <a:rPr lang="ru-RU" sz="2400" dirty="0"/>
              <a:t>это еще одно доказательство, </a:t>
            </a:r>
            <a:r>
              <a:rPr lang="ru-RU" sz="2400" dirty="0" smtClean="0"/>
              <a:t>что </a:t>
            </a:r>
            <a:r>
              <a:rPr lang="en-US" sz="2400" dirty="0"/>
              <a:t>Gerber – </a:t>
            </a:r>
            <a:r>
              <a:rPr lang="ru-RU" sz="2400" dirty="0"/>
              <a:t>это выбор номер 1 в категории </a:t>
            </a:r>
            <a:r>
              <a:rPr lang="ru-RU" sz="2400" dirty="0" smtClean="0"/>
              <a:t>«</a:t>
            </a:r>
            <a:r>
              <a:rPr lang="ru-RU" sz="2400" dirty="0"/>
              <a:t>чистых и натуральных» рецептур.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" y="4530626"/>
            <a:ext cx="9133979" cy="23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551" y="4535420"/>
            <a:ext cx="1843563" cy="1045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21437" y="1042511"/>
            <a:ext cx="7410091" cy="1475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3200" b="1" cap="all" spc="-163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" descr="N:\Nutrition\Baby Food\GERBER\LOGO\New GERBER logo 2011-2012\NestleGerber Logo_New Guides &amp; Files_2012\gerber_nestle_logo_high-r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2" b="94038" l="2076" r="99891">
                        <a14:foregroundMark x1="40836" y1="43719" x2="40836" y2="58694"/>
                        <a14:foregroundMark x1="44141" y1="40383" x2="49986" y2="44855"/>
                        <a14:foregroundMark x1="53920" y1="55926" x2="52854" y2="55926"/>
                        <a14:foregroundMark x1="63179" y1="50674" x2="64054" y2="64727"/>
                        <a14:foregroundMark x1="69161" y1="41235" x2="71811" y2="63662"/>
                        <a14:foregroundMark x1="78940" y1="39035" x2="76072" y2="27395"/>
                        <a14:foregroundMark x1="80524" y1="34847" x2="83201" y2="34847"/>
                        <a14:foregroundMark x1="85004" y1="34067" x2="86698" y2="35699"/>
                        <a14:foregroundMark x1="88637" y1="29099" x2="88828" y2="38751"/>
                        <a14:foregroundMark x1="90849" y1="27963" x2="91068" y2="37615"/>
                        <a14:foregroundMark x1="92352" y1="27963" x2="95220" y2="26828"/>
                        <a14:foregroundMark x1="92461" y1="36267" x2="94892" y2="34847"/>
                        <a14:foregroundMark x1="89784" y1="51171" x2="90849" y2="65862"/>
                        <a14:foregroundMark x1="80524" y1="53939" x2="80961" y2="63094"/>
                        <a14:foregroundMark x1="97132" y1="59191" x2="97132" y2="59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333" y="91338"/>
            <a:ext cx="1843261" cy="7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7612" y="388901"/>
            <a:ext cx="540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Gerber ® ORGANIC  -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это: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612" y="1307038"/>
            <a:ext cx="5512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3300"/>
                </a:solidFill>
              </a:rPr>
              <a:t>Органическое </a:t>
            </a:r>
            <a:r>
              <a:rPr lang="ru-RU" sz="2000" b="1" dirty="0" smtClean="0">
                <a:solidFill>
                  <a:srgbClr val="003300"/>
                </a:solidFill>
              </a:rPr>
              <a:t>сырье</a:t>
            </a:r>
            <a:r>
              <a:rPr lang="en-US" sz="2000" b="1" dirty="0">
                <a:solidFill>
                  <a:srgbClr val="003300"/>
                </a:solidFill>
              </a:rPr>
              <a:t>:</a:t>
            </a:r>
            <a:r>
              <a:rPr lang="en-US" sz="2000" b="1" dirty="0" smtClean="0">
                <a:solidFill>
                  <a:srgbClr val="003300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Яблоко</a:t>
            </a:r>
            <a:r>
              <a:rPr lang="ru-RU" sz="2000" b="1" dirty="0">
                <a:solidFill>
                  <a:srgbClr val="003300"/>
                </a:solidFill>
              </a:rPr>
              <a:t>, Груша и </a:t>
            </a:r>
            <a:r>
              <a:rPr lang="ru-RU" sz="2000" b="1" dirty="0" smtClean="0">
                <a:solidFill>
                  <a:srgbClr val="003300"/>
                </a:solidFill>
              </a:rPr>
              <a:t>Манго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531" y="33877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44" indent="-285744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330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00"/>
                </a:solidFill>
              </a:rPr>
              <a:t>Клейм </a:t>
            </a:r>
            <a:r>
              <a:rPr lang="en-US" b="1" dirty="0">
                <a:solidFill>
                  <a:srgbClr val="003300"/>
                </a:solidFill>
              </a:rPr>
              <a:t>ORGANIC </a:t>
            </a:r>
            <a:r>
              <a:rPr lang="ru-RU" b="1" dirty="0">
                <a:solidFill>
                  <a:srgbClr val="003300"/>
                </a:solidFill>
              </a:rPr>
              <a:t>на фронтальной панели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585" y="4535420"/>
            <a:ext cx="5843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Wingdings" panose="05000000000000000000" pitchFamily="2" charset="2"/>
              <a:buChar char="ü"/>
            </a:pPr>
            <a:endParaRPr lang="en-US" dirty="0">
              <a:solidFill>
                <a:srgbClr val="003300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00"/>
                </a:solidFill>
              </a:rPr>
              <a:t>Европейский сертификат, подтверждающий органическое происхождение сырья 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31" y="388901"/>
            <a:ext cx="4208038" cy="37683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655" y="1614937"/>
            <a:ext cx="1905000" cy="1905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764" y="1871285"/>
            <a:ext cx="2159569" cy="1604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31" y="1959962"/>
            <a:ext cx="2088505" cy="1318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2656" y="5580590"/>
            <a:ext cx="285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00"/>
                </a:solidFill>
              </a:rPr>
              <a:t>Знак Европейского </a:t>
            </a:r>
            <a:r>
              <a:rPr lang="ru-RU" sz="1600" i="1" dirty="0">
                <a:solidFill>
                  <a:srgbClr val="003300"/>
                </a:solidFill>
              </a:rPr>
              <a:t>органа, который регистрирует органические продукты</a:t>
            </a:r>
            <a:endParaRPr lang="en-US" sz="2000" i="1" dirty="0">
              <a:solidFill>
                <a:srgbClr val="003300"/>
              </a:solidFill>
            </a:endParaRPr>
          </a:p>
          <a:p>
            <a:pPr algn="ctr"/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856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21437" y="1042511"/>
            <a:ext cx="7410091" cy="1475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3200" b="1" cap="all" spc="-163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" descr="N:\Nutrition\Baby Food\GERBER\LOGO\New GERBER logo 2011-2012\NestleGerber Logo_New Guides &amp; Files_2012\gerber_nestle_logo_high-r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2" b="94038" l="2076" r="99891">
                        <a14:foregroundMark x1="40836" y1="43719" x2="40836" y2="58694"/>
                        <a14:foregroundMark x1="44141" y1="40383" x2="49986" y2="44855"/>
                        <a14:foregroundMark x1="53920" y1="55926" x2="52854" y2="55926"/>
                        <a14:foregroundMark x1="63179" y1="50674" x2="64054" y2="64727"/>
                        <a14:foregroundMark x1="69161" y1="41235" x2="71811" y2="63662"/>
                        <a14:foregroundMark x1="78940" y1="39035" x2="76072" y2="27395"/>
                        <a14:foregroundMark x1="80524" y1="34847" x2="83201" y2="34847"/>
                        <a14:foregroundMark x1="85004" y1="34067" x2="86698" y2="35699"/>
                        <a14:foregroundMark x1="88637" y1="29099" x2="88828" y2="38751"/>
                        <a14:foregroundMark x1="90849" y1="27963" x2="91068" y2="37615"/>
                        <a14:foregroundMark x1="92352" y1="27963" x2="95220" y2="26828"/>
                        <a14:foregroundMark x1="92461" y1="36267" x2="94892" y2="34847"/>
                        <a14:foregroundMark x1="89784" y1="51171" x2="90849" y2="65862"/>
                        <a14:foregroundMark x1="80524" y1="53939" x2="80961" y2="63094"/>
                        <a14:foregroundMark x1="97132" y1="59191" x2="97132" y2="59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4672" y="206783"/>
            <a:ext cx="1843261" cy="7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4892" y="1672374"/>
            <a:ext cx="508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ФРУКТОВОЕ ПЮРЕ ГЕРБЕР® «СПЕЛОЕ ЯБЛОКО»: </a:t>
            </a:r>
            <a:r>
              <a:rPr lang="ru-RU" dirty="0">
                <a:solidFill>
                  <a:srgbClr val="003300"/>
                </a:solidFill>
              </a:rPr>
              <a:t/>
            </a:r>
            <a:br>
              <a:rPr lang="ru-RU" dirty="0">
                <a:solidFill>
                  <a:srgbClr val="003300"/>
                </a:solidFill>
              </a:rPr>
            </a:br>
            <a:r>
              <a:rPr lang="ru-RU" sz="1200" dirty="0">
                <a:solidFill>
                  <a:srgbClr val="003300"/>
                </a:solidFill>
              </a:rPr>
              <a:t>пюре из яблок (99,97 %), антиокислитель </a:t>
            </a:r>
            <a:r>
              <a:rPr lang="ru-RU" sz="1200" dirty="0" smtClean="0">
                <a:solidFill>
                  <a:srgbClr val="003300"/>
                </a:solidFill>
              </a:rPr>
              <a:t>(</a:t>
            </a:r>
            <a:r>
              <a:rPr lang="ru-RU" sz="1200" dirty="0">
                <a:solidFill>
                  <a:srgbClr val="003300"/>
                </a:solidFill>
              </a:rPr>
              <a:t>L-аскорбиновая кислота).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00"/>
                </a:solidFill>
              </a:rPr>
              <a:t>С 4х месяцев </a:t>
            </a:r>
            <a:r>
              <a:rPr lang="ru-RU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12" y="825165"/>
            <a:ext cx="1915691" cy="2299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287" y="2503371"/>
            <a:ext cx="1913204" cy="2296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68" y="4384757"/>
            <a:ext cx="1912535" cy="22960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14372" y="3339396"/>
            <a:ext cx="5192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ФРУКТОВОЕ ПЮРЕ ГЕРБЕР® «СПЕЛАЯ ГРУША»: </a:t>
            </a:r>
            <a:r>
              <a:rPr lang="ru-RU" dirty="0">
                <a:solidFill>
                  <a:srgbClr val="003300"/>
                </a:solidFill>
              </a:rPr>
              <a:t/>
            </a:r>
            <a:br>
              <a:rPr lang="ru-RU" dirty="0">
                <a:solidFill>
                  <a:srgbClr val="003300"/>
                </a:solidFill>
              </a:rPr>
            </a:br>
            <a:r>
              <a:rPr lang="ru-RU" sz="1200" dirty="0">
                <a:solidFill>
                  <a:srgbClr val="003300"/>
                </a:solidFill>
              </a:rPr>
              <a:t>пюре из груш (99,97 %), антиокислитель </a:t>
            </a:r>
            <a:r>
              <a:rPr lang="ru-RU" sz="1200" dirty="0" smtClean="0">
                <a:solidFill>
                  <a:srgbClr val="003300"/>
                </a:solidFill>
              </a:rPr>
              <a:t>(</a:t>
            </a:r>
            <a:r>
              <a:rPr lang="ru-RU" sz="1200" dirty="0">
                <a:solidFill>
                  <a:srgbClr val="003300"/>
                </a:solidFill>
              </a:rPr>
              <a:t>L-аскорбиновая кислота).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00"/>
                </a:solidFill>
              </a:rPr>
              <a:t>С 4х месяцев </a:t>
            </a:r>
            <a:r>
              <a:rPr lang="ru-RU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14372" y="5071131"/>
            <a:ext cx="6451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ФРУКТОВОЕ ПЮРЕ ГЕРБЕР® «СПЕЛОЕ МАНГО»: </a:t>
            </a:r>
            <a:r>
              <a:rPr lang="ru-RU" dirty="0">
                <a:solidFill>
                  <a:srgbClr val="003300"/>
                </a:solidFill>
              </a:rPr>
              <a:t/>
            </a:r>
            <a:br>
              <a:rPr lang="ru-RU" dirty="0">
                <a:solidFill>
                  <a:srgbClr val="003300"/>
                </a:solidFill>
              </a:rPr>
            </a:br>
            <a:r>
              <a:rPr lang="ru-RU" sz="1200" dirty="0">
                <a:solidFill>
                  <a:srgbClr val="003300"/>
                </a:solidFill>
              </a:rPr>
              <a:t>пюре из манго (99,5 %), концентрированный лимонный сок</a:t>
            </a:r>
            <a:r>
              <a:rPr lang="ru-RU" dirty="0">
                <a:solidFill>
                  <a:srgbClr val="003300"/>
                </a:solidFill>
              </a:rPr>
              <a:t>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00"/>
                </a:solidFill>
              </a:rPr>
              <a:t>С 6 месяцев </a:t>
            </a:r>
            <a:r>
              <a:rPr lang="ru-RU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712" y="175101"/>
            <a:ext cx="694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Gerber ® ORGANIC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ассортимент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986" y="1251779"/>
            <a:ext cx="2088505" cy="13186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681" y="2207805"/>
            <a:ext cx="2183599" cy="1044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4" y="2938703"/>
            <a:ext cx="1570208" cy="1565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607" y="4026643"/>
            <a:ext cx="2183599" cy="10444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625" y="4870753"/>
            <a:ext cx="2021354" cy="150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56" y="4433135"/>
            <a:ext cx="7489885" cy="245917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21437" y="1042511"/>
            <a:ext cx="7410091" cy="1475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3200" b="1" cap="all" spc="-163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" descr="N:\Nutrition\Baby Food\GERBER\LOGO\New GERBER logo 2011-2012\NestleGerber Logo_New Guides &amp; Files_2012\gerber_nestle_logo_high-r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2" b="94038" l="2076" r="99891">
                        <a14:foregroundMark x1="40836" y1="43719" x2="40836" y2="58694"/>
                        <a14:foregroundMark x1="44141" y1="40383" x2="49986" y2="44855"/>
                        <a14:foregroundMark x1="53920" y1="55926" x2="52854" y2="55926"/>
                        <a14:foregroundMark x1="63179" y1="50674" x2="64054" y2="64727"/>
                        <a14:foregroundMark x1="69161" y1="41235" x2="71811" y2="63662"/>
                        <a14:foregroundMark x1="78940" y1="39035" x2="76072" y2="27395"/>
                        <a14:foregroundMark x1="80524" y1="34847" x2="83201" y2="34847"/>
                        <a14:foregroundMark x1="85004" y1="34067" x2="86698" y2="35699"/>
                        <a14:foregroundMark x1="88637" y1="29099" x2="88828" y2="38751"/>
                        <a14:foregroundMark x1="90849" y1="27963" x2="91068" y2="37615"/>
                        <a14:foregroundMark x1="92352" y1="27963" x2="95220" y2="26828"/>
                        <a14:foregroundMark x1="92461" y1="36267" x2="94892" y2="34847"/>
                        <a14:foregroundMark x1="89784" y1="51171" x2="90849" y2="65862"/>
                        <a14:foregroundMark x1="80524" y1="53939" x2="80961" y2="63094"/>
                        <a14:foregroundMark x1="97132" y1="59191" x2="97132" y2="59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7804" y="216237"/>
            <a:ext cx="1843261" cy="7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129" y="284105"/>
            <a:ext cx="6944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Gerber ® ORGANIC 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600" b="1" cap="all" dirty="0" smtClean="0">
                <a:solidFill>
                  <a:schemeClr val="accent6">
                    <a:lumMod val="75000"/>
                  </a:schemeClr>
                </a:solidFill>
              </a:rPr>
              <a:t>Логистическая </a:t>
            </a:r>
            <a:r>
              <a:rPr lang="ru-RU" sz="3600" b="1" cap="all" dirty="0">
                <a:solidFill>
                  <a:schemeClr val="accent6">
                    <a:lumMod val="75000"/>
                  </a:schemeClr>
                </a:solidFill>
              </a:rPr>
              <a:t>инфо 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2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759712"/>
              </p:ext>
            </p:extLst>
          </p:nvPr>
        </p:nvGraphicFramePr>
        <p:xfrm>
          <a:off x="916556" y="1904906"/>
          <a:ext cx="7264492" cy="127989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7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2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strike="noStrike" baseline="0" dirty="0" smtClean="0">
                          <a:solidFill>
                            <a:srgbClr val="003300"/>
                          </a:solidFill>
                        </a:rPr>
                        <a:t>SAP-</a:t>
                      </a:r>
                      <a:r>
                        <a:rPr lang="ru-RU" sz="1200" b="1" u="sng" strike="noStrike" baseline="0" dirty="0" smtClean="0">
                          <a:solidFill>
                            <a:srgbClr val="003300"/>
                          </a:solidFill>
                        </a:rPr>
                        <a:t>код</a:t>
                      </a:r>
                      <a:endParaRPr lang="ru-RU" sz="1200" b="1" i="0" u="sng" strike="noStrike" baseline="0" dirty="0" smtClean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sng" strike="noStrike" baseline="0" smtClean="0">
                          <a:solidFill>
                            <a:srgbClr val="003300"/>
                          </a:solidFill>
                        </a:rPr>
                        <a:t>SAP </a:t>
                      </a:r>
                      <a:r>
                        <a:rPr lang="ru-RU" sz="1200" b="1" u="sng" strike="noStrike" baseline="0" smtClean="0">
                          <a:solidFill>
                            <a:srgbClr val="003300"/>
                          </a:solidFill>
                        </a:rPr>
                        <a:t>Название</a:t>
                      </a:r>
                      <a:endParaRPr lang="ru-RU" sz="1200" b="1" i="0" u="sng" strike="noStrike" baseline="0" dirty="0">
                        <a:solidFill>
                          <a:srgbClr val="003300"/>
                        </a:solidFill>
                        <a:latin typeface="Calibri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sng" strike="noStrike" baseline="0" dirty="0">
                          <a:solidFill>
                            <a:srgbClr val="003300"/>
                          </a:solidFill>
                        </a:rPr>
                        <a:t>Штрих-код на штуку </a:t>
                      </a:r>
                      <a:endParaRPr lang="ru-RU" sz="1200" b="1" i="0" u="sng" strike="noStrike" baseline="0" dirty="0">
                        <a:solidFill>
                          <a:srgbClr val="003300"/>
                        </a:solidFill>
                        <a:latin typeface="Calibri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sng" strike="noStrike" baseline="0" dirty="0" smtClean="0">
                          <a:solidFill>
                            <a:srgbClr val="003300"/>
                          </a:solidFill>
                        </a:rPr>
                        <a:t>Штрих-код</a:t>
                      </a:r>
                      <a:r>
                        <a:rPr lang="en-US" sz="1200" b="1" u="sng" strike="noStrike" baseline="0" dirty="0" smtClean="0">
                          <a:solidFill>
                            <a:srgbClr val="003300"/>
                          </a:solidFill>
                        </a:rPr>
                        <a:t> </a:t>
                      </a:r>
                      <a:r>
                        <a:rPr lang="ru-RU" sz="1200" b="1" u="sng" strike="noStrike" baseline="0" dirty="0">
                          <a:solidFill>
                            <a:srgbClr val="003300"/>
                          </a:solidFill>
                        </a:rPr>
                        <a:t>на кейс</a:t>
                      </a:r>
                      <a:endParaRPr lang="ru-RU" sz="1200" b="1" i="0" u="sng" strike="noStrike" baseline="0" dirty="0">
                        <a:solidFill>
                          <a:srgbClr val="003300"/>
                        </a:solidFill>
                        <a:latin typeface="Calibri"/>
                      </a:endParaRPr>
                    </a:p>
                  </a:txBody>
                  <a:tcPr marL="5483" marR="5483" marT="548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u="none" strike="noStrike" kern="1200" baseline="0" dirty="0" smtClean="0">
                          <a:solidFill>
                            <a:srgbClr val="003300"/>
                          </a:solidFill>
                        </a:rPr>
                        <a:t>12319586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baseline="0" dirty="0" smtClean="0">
                          <a:solidFill>
                            <a:srgbClr val="003300"/>
                          </a:solidFill>
                        </a:rPr>
                        <a:t> GERBER Органик Яблоко 16х90г </a:t>
                      </a:r>
                      <a:endParaRPr lang="en-US" sz="1200" b="1" u="none" strike="noStrike" kern="1200" baseline="0" dirty="0" smtClean="0">
                        <a:solidFill>
                          <a:srgbClr val="0033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7613035806351</a:t>
                      </a:r>
                      <a:endParaRPr lang="ru-RU" sz="1400" b="1" i="0" u="none" strike="noStrike" kern="1200" baseline="0" dirty="0">
                        <a:solidFill>
                          <a:srgbClr val="0033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7613035806368</a:t>
                      </a:r>
                      <a:endParaRPr lang="ru-RU" sz="1400" b="1" i="0" u="none" strike="noStrike" kern="1200" baseline="0" dirty="0">
                        <a:solidFill>
                          <a:srgbClr val="0033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6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baseline="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12319587</a:t>
                      </a:r>
                      <a:endParaRPr lang="ru-RU" sz="1200" b="1" i="0" u="none" strike="noStrike" kern="1200" baseline="0" dirty="0">
                        <a:solidFill>
                          <a:srgbClr val="0033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i="0" u="none" strike="noStrike" kern="1200" baseline="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GERBER </a:t>
                      </a:r>
                      <a:r>
                        <a:rPr lang="ru-RU" sz="1200" b="1" i="0" u="none" strike="noStrike" kern="1200" baseline="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Органик Груша 16х90г</a:t>
                      </a:r>
                      <a:endParaRPr lang="de-DE" sz="1200" b="1" i="0" u="none" strike="noStrike" kern="1200" baseline="0" dirty="0">
                        <a:solidFill>
                          <a:srgbClr val="0033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7613035806382</a:t>
                      </a:r>
                      <a:endParaRPr lang="ru-RU" sz="1400" b="1" i="0" u="none" strike="noStrike" kern="1200" baseline="0" dirty="0">
                        <a:solidFill>
                          <a:srgbClr val="0033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7613035806399</a:t>
                      </a:r>
                      <a:endParaRPr lang="ru-RU" sz="1400" b="1" i="0" u="none" strike="noStrike" kern="1200" baseline="0" dirty="0">
                        <a:solidFill>
                          <a:srgbClr val="0033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3762354"/>
                  </a:ext>
                </a:extLst>
              </a:tr>
              <a:tr h="2826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baseline="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12319588</a:t>
                      </a:r>
                      <a:endParaRPr lang="ru-RU" sz="1200" b="1" i="0" u="none" strike="noStrike" kern="1200" baseline="0" dirty="0">
                        <a:solidFill>
                          <a:srgbClr val="0033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baseline="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GERBER Органик Манго 16х90г</a:t>
                      </a:r>
                      <a:endParaRPr lang="de-DE" sz="1200" b="1" i="0" u="none" strike="noStrike" kern="1200" baseline="0" dirty="0">
                        <a:solidFill>
                          <a:srgbClr val="0033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7613035806412</a:t>
                      </a:r>
                      <a:endParaRPr lang="ru-RU" sz="1400" b="1" i="0" u="none" strike="noStrike" kern="1200" baseline="0" dirty="0">
                        <a:solidFill>
                          <a:srgbClr val="0033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rPr>
                        <a:t>7613035806429</a:t>
                      </a:r>
                      <a:endParaRPr lang="ru-RU" sz="1400" b="1" i="0" u="none" strike="noStrike" kern="1200" baseline="0" dirty="0">
                        <a:solidFill>
                          <a:srgbClr val="0033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125303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298816" y="33566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3300"/>
                </a:solidFill>
              </a:rPr>
              <a:t>90 </a:t>
            </a:r>
            <a:r>
              <a:rPr lang="ru-RU" b="1" dirty="0" err="1">
                <a:solidFill>
                  <a:srgbClr val="003300"/>
                </a:solidFill>
              </a:rPr>
              <a:t>гр</a:t>
            </a:r>
            <a:endParaRPr lang="ru-RU" b="1" dirty="0">
              <a:solidFill>
                <a:srgbClr val="003300"/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3300"/>
                </a:solidFill>
              </a:rPr>
              <a:t>Производство: Польша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3300"/>
                </a:solidFill>
              </a:rPr>
              <a:t>Срок годности: 12 месяцев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3300"/>
                </a:solidFill>
              </a:rPr>
              <a:t>Цена </a:t>
            </a:r>
            <a:r>
              <a:rPr lang="en-US" b="1" dirty="0" smtClean="0">
                <a:solidFill>
                  <a:srgbClr val="003300"/>
                </a:solidFill>
              </a:rPr>
              <a:t>NBPL </a:t>
            </a:r>
            <a:r>
              <a:rPr lang="ru-RU" b="1" dirty="0" smtClean="0">
                <a:solidFill>
                  <a:srgbClr val="003300"/>
                </a:solidFill>
              </a:rPr>
              <a:t>за </a:t>
            </a:r>
            <a:r>
              <a:rPr lang="ru-RU" b="1" dirty="0" err="1" smtClean="0">
                <a:solidFill>
                  <a:srgbClr val="003300"/>
                </a:solidFill>
              </a:rPr>
              <a:t>шт</a:t>
            </a:r>
            <a:r>
              <a:rPr lang="en-US" b="1" dirty="0" smtClean="0">
                <a:solidFill>
                  <a:srgbClr val="003300"/>
                </a:solidFill>
              </a:rPr>
              <a:t>.</a:t>
            </a:r>
            <a:r>
              <a:rPr lang="ru-RU" b="1" dirty="0" smtClean="0">
                <a:solidFill>
                  <a:srgbClr val="003300"/>
                </a:solidFill>
              </a:rPr>
              <a:t>: 61,6 </a:t>
            </a:r>
            <a:r>
              <a:rPr lang="ru-RU" b="1" dirty="0">
                <a:solidFill>
                  <a:srgbClr val="003300"/>
                </a:solidFill>
              </a:rPr>
              <a:t>р (без НДС)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3300"/>
                </a:solidFill>
              </a:rPr>
              <a:t>Доступен для заказа  – </a:t>
            </a:r>
            <a:r>
              <a:rPr lang="en-US" b="1" dirty="0">
                <a:solidFill>
                  <a:srgbClr val="003300"/>
                </a:solidFill>
              </a:rPr>
              <a:t> w 3</a:t>
            </a:r>
            <a:r>
              <a:rPr lang="ru-RU" b="1" dirty="0">
                <a:solidFill>
                  <a:srgbClr val="0033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57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N:\Nutrition\Baby Food\GERBER\LOGO\New GERBER logo 2011-2012\NestleGerber Logo_New Guides &amp; Files_2012\gerber_nestle_logo_high-r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2" b="94038" l="2076" r="99891">
                        <a14:foregroundMark x1="40836" y1="43719" x2="40836" y2="58694"/>
                        <a14:foregroundMark x1="44141" y1="40383" x2="49986" y2="44855"/>
                        <a14:foregroundMark x1="53920" y1="55926" x2="52854" y2="55926"/>
                        <a14:foregroundMark x1="63179" y1="50674" x2="64054" y2="64727"/>
                        <a14:foregroundMark x1="69161" y1="41235" x2="71811" y2="63662"/>
                        <a14:foregroundMark x1="78940" y1="39035" x2="76072" y2="27395"/>
                        <a14:foregroundMark x1="80524" y1="34847" x2="83201" y2="34847"/>
                        <a14:foregroundMark x1="85004" y1="34067" x2="86698" y2="35699"/>
                        <a14:foregroundMark x1="88637" y1="29099" x2="88828" y2="38751"/>
                        <a14:foregroundMark x1="90849" y1="27963" x2="91068" y2="37615"/>
                        <a14:foregroundMark x1="92352" y1="27963" x2="95220" y2="26828"/>
                        <a14:foregroundMark x1="92461" y1="36267" x2="94892" y2="34847"/>
                        <a14:foregroundMark x1="89784" y1="51171" x2="90849" y2="65862"/>
                        <a14:foregroundMark x1="80524" y1="53939" x2="80961" y2="63094"/>
                        <a14:foregroundMark x1="97132" y1="59191" x2="97132" y2="59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941" y="1259456"/>
            <a:ext cx="3327801" cy="13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3"/>
          <p:cNvSpPr>
            <a:spLocks noGrp="1"/>
          </p:cNvSpPr>
          <p:nvPr>
            <p:ph type="ctrTitle"/>
          </p:nvPr>
        </p:nvSpPr>
        <p:spPr>
          <a:xfrm>
            <a:off x="761180" y="2750059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cap="all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Спасибо за внимание!</a:t>
            </a:r>
            <a:r>
              <a:rPr lang="en-US" sz="4800" b="1" cap="all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/>
            </a:r>
            <a:br>
              <a:rPr lang="en-US" sz="4800" b="1" cap="all" dirty="0">
                <a:solidFill>
                  <a:schemeClr val="accent6">
                    <a:lumMod val="75000"/>
                  </a:schemeClr>
                </a:solidFill>
                <a:latin typeface="Calibri"/>
              </a:rPr>
            </a:br>
            <a:r>
              <a:rPr lang="ru-RU" sz="4800" b="1" cap="all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Успешных продаж!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5224130"/>
            <a:ext cx="9144793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264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Успешных продаж!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Sviridova,Olga,MOSCOW,Gerber Group</dc:creator>
  <cp:lastModifiedBy>Chebotareva,Darya,MOSCOW,Maternal &amp; Infant Nutrition</cp:lastModifiedBy>
  <cp:revision>46</cp:revision>
  <cp:lastPrinted>2017-07-05T13:48:56Z</cp:lastPrinted>
  <dcterms:created xsi:type="dcterms:W3CDTF">2017-06-21T12:59:37Z</dcterms:created>
  <dcterms:modified xsi:type="dcterms:W3CDTF">2017-08-16T11:46:12Z</dcterms:modified>
</cp:coreProperties>
</file>