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0" r:id="rId3"/>
    <p:sldId id="261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0B4D-B1DE-482E-95F4-9EE0D13050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C93C-2CD9-45EB-B1A1-745266395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5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0B4D-B1DE-482E-95F4-9EE0D13050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C93C-2CD9-45EB-B1A1-745266395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0B4D-B1DE-482E-95F4-9EE0D13050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C93C-2CD9-45EB-B1A1-745266395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6453336"/>
            <a:ext cx="539552" cy="2880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8064A2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8064A2">
                  <a:lumMod val="75000"/>
                </a:srgbClr>
              </a:solidFill>
            </a:endParaRP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1187624" y="6453336"/>
            <a:ext cx="7344816" cy="28803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800" b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defRPr>
            </a:lvl1pPr>
            <a:lvl2pPr>
              <a:buNone/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buNone/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buNone/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buNone/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Источник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819647" y="164637"/>
            <a:ext cx="8029400" cy="768085"/>
          </a:xfrm>
          <a:prstGeom prst="rect">
            <a:avLst/>
          </a:prstGeom>
          <a:noFill/>
        </p:spPr>
        <p:txBody>
          <a:bodyPr anchor="ctr" anchorCtr="0"/>
          <a:lstStyle>
            <a:lvl1pPr algn="l">
              <a:defRPr sz="2000" b="1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475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" y="593725"/>
            <a:ext cx="7056437" cy="9112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57213" y="1685925"/>
            <a:ext cx="8069262" cy="4876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337420592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8/14/2017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86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1187624" y="6453336"/>
            <a:ext cx="7344816" cy="28803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000" b="0">
                <a:solidFill>
                  <a:srgbClr val="1C1C1C"/>
                </a:solidFill>
                <a:latin typeface="Century Gothic" pitchFamily="34" charset="0"/>
              </a:defRPr>
            </a:lvl1pPr>
            <a:lvl2pPr>
              <a:buNone/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buNone/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buNone/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buNone/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Источник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52928" cy="672000"/>
          </a:xfrm>
          <a:prstGeom prst="rect">
            <a:avLst/>
          </a:prstGeom>
          <a:noFill/>
        </p:spPr>
        <p:txBody>
          <a:bodyPr anchor="ctr" anchorCtr="0"/>
          <a:lstStyle>
            <a:lvl1pPr algn="l">
              <a:defRPr sz="2000" b="1">
                <a:solidFill>
                  <a:srgbClr val="7030A0"/>
                </a:solidFill>
                <a:latin typeface="Century Goth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1646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64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1187624" y="6453336"/>
            <a:ext cx="7344816" cy="28803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000" b="0">
                <a:solidFill>
                  <a:srgbClr val="1C1C1C"/>
                </a:solidFill>
                <a:latin typeface="Century Gothic" pitchFamily="34" charset="0"/>
              </a:defRPr>
            </a:lvl1pPr>
            <a:lvl2pPr>
              <a:buNone/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buNone/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buNone/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buNone/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Источник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52928" cy="672000"/>
          </a:xfrm>
          <a:prstGeom prst="rect">
            <a:avLst/>
          </a:prstGeom>
          <a:noFill/>
        </p:spPr>
        <p:txBody>
          <a:bodyPr anchor="ctr" anchorCtr="0"/>
          <a:lstStyle>
            <a:lvl1pPr algn="l">
              <a:defRPr sz="2000" b="1">
                <a:solidFill>
                  <a:srgbClr val="7030A0"/>
                </a:solidFill>
                <a:latin typeface="Century Goth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1646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0B4D-B1DE-482E-95F4-9EE0D13050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C93C-2CD9-45EB-B1A1-745266395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0B4D-B1DE-482E-95F4-9EE0D13050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C93C-2CD9-45EB-B1A1-745266395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0B4D-B1DE-482E-95F4-9EE0D13050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C93C-2CD9-45EB-B1A1-745266395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2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0B4D-B1DE-482E-95F4-9EE0D13050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C93C-2CD9-45EB-B1A1-745266395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9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0B4D-B1DE-482E-95F4-9EE0D13050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C93C-2CD9-45EB-B1A1-745266395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5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0B4D-B1DE-482E-95F4-9EE0D13050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C93C-2CD9-45EB-B1A1-745266395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0B4D-B1DE-482E-95F4-9EE0D13050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C93C-2CD9-45EB-B1A1-745266395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5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0B4D-B1DE-482E-95F4-9EE0D13050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C93C-2CD9-45EB-B1A1-745266395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9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00B4D-B1DE-482E-95F4-9EE0D13050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7C93C-2CD9-45EB-B1A1-7452663957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9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564904"/>
            <a:ext cx="3528392" cy="1656184"/>
          </a:xfrm>
        </p:spPr>
        <p:txBody>
          <a:bodyPr>
            <a:noAutofit/>
          </a:bodyPr>
          <a:lstStyle/>
          <a:p>
            <a:r>
              <a:rPr lang="ru-RU" sz="3600" b="1" cap="all" dirty="0">
                <a:ln w="9000" cmpd="sng">
                  <a:noFill/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чистящие средства</a:t>
            </a:r>
            <a:br>
              <a:rPr lang="ru-RU" sz="3600" b="1" cap="all" dirty="0">
                <a:ln w="9000" cmpd="sng">
                  <a:noFill/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3600" b="1" cap="all" dirty="0">
                <a:ln w="9000" cmpd="sng">
                  <a:noFill/>
                  <a:prstDash val="solid"/>
                </a:ln>
                <a:solidFill>
                  <a:srgbClr val="FF99FF"/>
                </a:solidFill>
                <a:latin typeface="+mn-lt"/>
                <a:ea typeface="+mn-ea"/>
                <a:cs typeface="+mn-cs"/>
              </a:rPr>
              <a:t>Новинки</a:t>
            </a:r>
            <a:endParaRPr lang="ru-RU" sz="3600" b="1" cap="all" dirty="0">
              <a:ln w="9000" cmpd="sng">
                <a:noFill/>
                <a:prstDash val="solid"/>
              </a:ln>
              <a:solidFill>
                <a:srgbClr val="FF99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5" y="1052736"/>
            <a:ext cx="2016224" cy="93610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</a:rPr>
              <a:t>Чтобы дети могли сорить в чистоте!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21728" y="5229200"/>
            <a:ext cx="1430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</a:rPr>
              <a:t>Август 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</a:rPr>
              <a:t>2017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98169" y="4365104"/>
            <a:ext cx="2286000" cy="646331"/>
          </a:xfrm>
          <a:prstGeom prst="rect">
            <a:avLst/>
          </a:prstGeom>
          <a:ln w="28575">
            <a:solidFill>
              <a:srgbClr val="FF99FF"/>
            </a:solidFill>
          </a:ln>
        </p:spPr>
        <p:txBody>
          <a:bodyPr>
            <a:spAutoFit/>
          </a:bodyPr>
          <a:lstStyle/>
          <a:p>
            <a:pPr lvl="0" algn="ctr"/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</a:rPr>
              <a:t>Описание </a:t>
            </a:r>
            <a:endParaRPr lang="ru-RU" b="1" cap="all" dirty="0" smtClean="0">
              <a:ln w="9000" cmpd="sng">
                <a:noFill/>
                <a:prstDash val="solid"/>
              </a:ln>
              <a:solidFill>
                <a:srgbClr val="7030A0"/>
              </a:solidFill>
            </a:endParaRPr>
          </a:p>
          <a:p>
            <a:pPr lvl="0" algn="ctr"/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</a:rPr>
              <a:t>для 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</a:rPr>
              <a:t>интернета</a:t>
            </a:r>
          </a:p>
        </p:txBody>
      </p:sp>
    </p:spTree>
    <p:extLst>
      <p:ext uri="{BB962C8B-B14F-4D97-AF65-F5344CB8AC3E}">
        <p14:creationId xmlns:p14="http://schemas.microsoft.com/office/powerpoint/2010/main" val="20988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O:\Поважная Юля\ML\Дайджест\май\ML_page3&amp;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5" y="-7402"/>
            <a:ext cx="9151716" cy="686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009195" y="674693"/>
            <a:ext cx="7891397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spc="-15" dirty="0">
                <a:solidFill>
                  <a:prstClr val="white"/>
                </a:solidFill>
              </a:rPr>
              <a:t>Универсальное средство </a:t>
            </a:r>
            <a:r>
              <a:rPr lang="ru-RU" sz="2800" b="1" spc="-15" dirty="0" smtClean="0">
                <a:solidFill>
                  <a:prstClr val="white"/>
                </a:solidFill>
              </a:rPr>
              <a:t>для </a:t>
            </a:r>
            <a:r>
              <a:rPr lang="ru-RU" sz="2800" b="1" spc="-15" dirty="0">
                <a:solidFill>
                  <a:prstClr val="white"/>
                </a:solidFill>
              </a:rPr>
              <a:t>мытья </a:t>
            </a:r>
            <a:r>
              <a:rPr lang="ru-RU" sz="2800" b="1" spc="-15" dirty="0" smtClean="0">
                <a:solidFill>
                  <a:prstClr val="white"/>
                </a:solidFill>
              </a:rPr>
              <a:t>пола </a:t>
            </a:r>
          </a:p>
          <a:p>
            <a:pPr algn="l"/>
            <a:r>
              <a:rPr lang="ru-RU" sz="2800" b="1" dirty="0" smtClean="0">
                <a:solidFill>
                  <a:prstClr val="white"/>
                </a:solidFill>
                <a:cs typeface="Calibri"/>
              </a:rPr>
              <a:t>Уход за </a:t>
            </a:r>
            <a:r>
              <a:rPr lang="ru-RU" sz="2800" b="1" spc="-5" dirty="0" smtClean="0">
                <a:solidFill>
                  <a:prstClr val="white"/>
                </a:solidFill>
                <a:cs typeface="Calibri"/>
              </a:rPr>
              <a:t>паркетом </a:t>
            </a:r>
            <a:r>
              <a:rPr lang="ru-RU" sz="2800" b="1" dirty="0">
                <a:solidFill>
                  <a:prstClr val="white"/>
                </a:solidFill>
                <a:cs typeface="Calibri"/>
              </a:rPr>
              <a:t>и</a:t>
            </a:r>
            <a:r>
              <a:rPr lang="ru-RU" sz="2800" b="1" spc="-65" dirty="0">
                <a:solidFill>
                  <a:prstClr val="white"/>
                </a:solidFill>
                <a:cs typeface="Calibri"/>
              </a:rPr>
              <a:t> </a:t>
            </a:r>
            <a:r>
              <a:rPr lang="ru-RU" sz="2800" b="1" spc="-5" dirty="0" smtClean="0">
                <a:solidFill>
                  <a:prstClr val="white"/>
                </a:solidFill>
                <a:cs typeface="Calibri"/>
              </a:rPr>
              <a:t>ламинатом</a:t>
            </a:r>
            <a:endParaRPr lang="ru-RU" sz="2800" dirty="0">
              <a:solidFill>
                <a:prstClr val="white"/>
              </a:solidFill>
              <a:cs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55362" y="724848"/>
            <a:ext cx="5533062" cy="32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buFontTx/>
              <a:buNone/>
            </a:pPr>
            <a:endParaRPr lang="ru-RU" altLang="ru-RU" sz="2800" b="1" dirty="0">
              <a:solidFill>
                <a:srgbClr val="3399FF"/>
              </a:solidFill>
              <a:latin typeface="Calibri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39176" y="2182418"/>
            <a:ext cx="5549048" cy="2038670"/>
            <a:chOff x="1619672" y="1822378"/>
            <a:chExt cx="5549048" cy="203867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651453" y="1844824"/>
              <a:ext cx="5433753" cy="913658"/>
            </a:xfrm>
            <a:prstGeom prst="roundRect">
              <a:avLst>
                <a:gd name="adj" fmla="val 9445"/>
              </a:avLst>
            </a:prstGeom>
            <a:solidFill>
              <a:srgbClr val="927DCD">
                <a:alpha val="25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1619672" y="1822378"/>
              <a:ext cx="5549048" cy="2038670"/>
            </a:xfrm>
            <a:prstGeom prst="rect">
              <a:avLst/>
            </a:prstGeom>
            <a:extLst/>
          </p:spPr>
          <p:txBody>
            <a:bodyPr vert="horz" lIns="91440" tIns="45720" rIns="91440" bIns="45720" rtlCol="0">
              <a:noAutofit/>
            </a:bodyPr>
            <a:lstStyle/>
            <a:p>
              <a:pPr marL="285750" marR="31623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prstClr val="black"/>
                  </a:solidFill>
                  <a:cs typeface="Calibri"/>
                </a:rPr>
                <a:t>Натуральные деревянные полы и ламинат нуждаются в особенном уходе для сохранения блеска и долгой службы. </a:t>
              </a:r>
            </a:p>
            <a:p>
              <a:pPr marL="285750" marR="31623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prstClr val="black"/>
                  </a:solidFill>
                  <a:cs typeface="Calibri"/>
                </a:rPr>
                <a:t>Подходит для всех видов деревянных напольных покрытий. </a:t>
              </a:r>
            </a:p>
            <a:p>
              <a:pPr marL="285750" marR="31623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prstClr val="black"/>
                  </a:solidFill>
                  <a:cs typeface="Calibri"/>
                </a:rPr>
                <a:t>Идеально для ламината и паркета. 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616401" y="5354052"/>
            <a:ext cx="2285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prstClr val="black"/>
                </a:solidFill>
              </a:rPr>
              <a:t>Объем: 750 мл</a:t>
            </a:r>
          </a:p>
          <a:p>
            <a:pPr algn="ctr"/>
            <a:r>
              <a:rPr lang="ru-RU" sz="1400" i="1" dirty="0">
                <a:solidFill>
                  <a:prstClr val="black"/>
                </a:solidFill>
              </a:rPr>
              <a:t>РРЦ: 189р.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15616" y="3164775"/>
            <a:ext cx="5602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9278D1"/>
                </a:solidFill>
              </a:rPr>
              <a:t>СВОЙСТВА И ДЕЙСТВИЕ:</a:t>
            </a:r>
            <a:endParaRPr lang="ru-RU" sz="1200" dirty="0">
              <a:solidFill>
                <a:srgbClr val="9278D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деликатно  очищает, сохраняя естественный блеск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эфирное масло сандалового дерева в составе средства  ухаживает  за поверхностями, обеспечивая надежную защиту от влаги и пыли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не оставляет разводов, не требует смывания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обладает легким, натуральным ароматом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12874" y="5934263"/>
            <a:ext cx="1869723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050" b="1" cap="all" dirty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Артикул </a:t>
            </a:r>
            <a:r>
              <a:rPr lang="en-US" sz="1050" b="1" cap="all" dirty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ML36102</a:t>
            </a:r>
            <a:endParaRPr lang="ru-RU" sz="1050" b="1" cap="all" dirty="0">
              <a:ln w="9000" cmpd="sng">
                <a:noFill/>
                <a:prstDash val="solid"/>
              </a:ln>
              <a:solidFill>
                <a:srgbClr val="9278D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spcBef>
                <a:spcPct val="0"/>
              </a:spcBef>
            </a:pPr>
            <a:r>
              <a:rPr lang="ru-RU" sz="1050" b="1" cap="all" dirty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Штрих-код 4602006191650</a:t>
            </a:r>
            <a:endParaRPr lang="en-US" sz="1050" b="1" cap="all" dirty="0">
              <a:ln w="9000" cmpd="sng">
                <a:noFill/>
                <a:prstDash val="solid"/>
              </a:ln>
              <a:solidFill>
                <a:srgbClr val="9278D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15616" y="4437112"/>
            <a:ext cx="5219727" cy="615277"/>
          </a:xfrm>
          <a:prstGeom prst="roundRect">
            <a:avLst/>
          </a:prstGeom>
          <a:solidFill>
            <a:srgbClr val="927DCD">
              <a:alpha val="2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prstClr val="black"/>
                </a:solidFill>
              </a:rPr>
              <a:t>Быстро разлагается на биологические составляющие. </a:t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prstClr val="black"/>
                </a:solidFill>
              </a:rPr>
              <a:t>Не содержит фосфатов, хлора и пр. агрессивных компонентов.</a:t>
            </a:r>
          </a:p>
          <a:p>
            <a:r>
              <a:rPr lang="ru-RU" sz="1400" b="1" dirty="0">
                <a:solidFill>
                  <a:srgbClr val="FF0000"/>
                </a:solidFill>
              </a:rPr>
              <a:t>БЕЗОПАСНО ДЛЯ СЕПТИКОВ</a:t>
            </a:r>
          </a:p>
        </p:txBody>
      </p:sp>
      <p:pic>
        <p:nvPicPr>
          <p:cNvPr id="16" name="Picture 4" descr="Z:\!!! MEINE LIEBE !!!\Фото в ХОРОШЕМ качестве\3D ML+septik\3D ML+septik\3D_floor_parqu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04112"/>
            <a:ext cx="1513878" cy="334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0957" y="529365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i="1" dirty="0" smtClean="0"/>
              <a:t>Состав</a:t>
            </a:r>
            <a:r>
              <a:rPr lang="ru-RU" sz="1200" i="1" dirty="0" smtClean="0"/>
              <a:t>: деминерализованная вода, ˂ 5 % АПАВ, ˂ 5 % НПАВ, </a:t>
            </a:r>
            <a:r>
              <a:rPr lang="ru-RU" sz="1200" i="1" dirty="0" err="1" smtClean="0"/>
              <a:t>ксантановая</a:t>
            </a:r>
            <a:r>
              <a:rPr lang="ru-RU" sz="1200" i="1" dirty="0" smtClean="0"/>
              <a:t> камедь, </a:t>
            </a:r>
            <a:r>
              <a:rPr lang="ru-RU" sz="1200" i="1" dirty="0" err="1" smtClean="0"/>
              <a:t>ароматизатор</a:t>
            </a:r>
            <a:r>
              <a:rPr lang="ru-RU" sz="1200" i="1" dirty="0" smtClean="0"/>
              <a:t>, эфирное масло сандалового дерева, консервант, краситель/</a:t>
            </a:r>
            <a:r>
              <a:rPr lang="en-US" sz="1200" i="1" dirty="0" smtClean="0"/>
              <a:t>demineralized water, &lt;5% Anionic surfactants, &lt;5% Nonionic surfactants, Xanthan Gum, </a:t>
            </a:r>
            <a:r>
              <a:rPr lang="en-US" sz="1200" i="1" dirty="0" err="1" smtClean="0"/>
              <a:t>Parfum</a:t>
            </a:r>
            <a:r>
              <a:rPr lang="en-US" sz="1200" i="1" dirty="0" smtClean="0"/>
              <a:t>, </a:t>
            </a:r>
            <a:r>
              <a:rPr lang="en-US" sz="1200" i="1" dirty="0" err="1" smtClean="0"/>
              <a:t>Santalum</a:t>
            </a:r>
            <a:r>
              <a:rPr lang="en-US" sz="1200" i="1" dirty="0" smtClean="0"/>
              <a:t> Album, Preservative, </a:t>
            </a:r>
            <a:r>
              <a:rPr lang="en-US" sz="1200" i="1" dirty="0" err="1" smtClean="0"/>
              <a:t>Colour</a:t>
            </a:r>
            <a:r>
              <a:rPr lang="en-US" sz="1200" i="1" dirty="0" smtClean="0"/>
              <a:t> 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428664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O:\Поважная Юля\ML\Дайджест\май\ML_page3&amp;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85" y="-7402"/>
            <a:ext cx="9151716" cy="686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009195" y="674693"/>
            <a:ext cx="7891397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spc="-15" dirty="0">
                <a:solidFill>
                  <a:prstClr val="white"/>
                </a:solidFill>
              </a:rPr>
              <a:t>Универсальное средство </a:t>
            </a:r>
            <a:r>
              <a:rPr lang="ru-RU" sz="2800" b="1" spc="-15" dirty="0" smtClean="0">
                <a:solidFill>
                  <a:prstClr val="white"/>
                </a:solidFill>
              </a:rPr>
              <a:t>для </a:t>
            </a:r>
            <a:r>
              <a:rPr lang="ru-RU" sz="2800" b="1" spc="-15" dirty="0">
                <a:solidFill>
                  <a:prstClr val="white"/>
                </a:solidFill>
              </a:rPr>
              <a:t>мытья </a:t>
            </a:r>
            <a:r>
              <a:rPr lang="ru-RU" sz="2800" b="1" spc="-15" dirty="0" smtClean="0">
                <a:solidFill>
                  <a:prstClr val="white"/>
                </a:solidFill>
              </a:rPr>
              <a:t>пола </a:t>
            </a:r>
          </a:p>
          <a:p>
            <a:pPr algn="l"/>
            <a:r>
              <a:rPr lang="ru-RU" sz="2800" b="1" dirty="0" smtClean="0">
                <a:solidFill>
                  <a:prstClr val="white"/>
                </a:solidFill>
                <a:cs typeface="Calibri"/>
              </a:rPr>
              <a:t>Антибактериальный эффект</a:t>
            </a:r>
            <a:endParaRPr lang="ru-RU" sz="2800" dirty="0">
              <a:solidFill>
                <a:prstClr val="white"/>
              </a:solidFill>
              <a:cs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55362" y="724848"/>
            <a:ext cx="5533062" cy="32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buFontTx/>
              <a:buNone/>
            </a:pPr>
            <a:endParaRPr lang="ru-RU" altLang="ru-RU" sz="2800" b="1" dirty="0">
              <a:solidFill>
                <a:srgbClr val="3399FF"/>
              </a:solidFill>
              <a:latin typeface="Calibri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70957" y="2204864"/>
            <a:ext cx="5549048" cy="2038670"/>
            <a:chOff x="1619672" y="1822378"/>
            <a:chExt cx="5549048" cy="203867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651453" y="1844824"/>
              <a:ext cx="5433753" cy="996889"/>
            </a:xfrm>
            <a:prstGeom prst="roundRect">
              <a:avLst>
                <a:gd name="adj" fmla="val 9445"/>
              </a:avLst>
            </a:prstGeom>
            <a:solidFill>
              <a:srgbClr val="927DCD">
                <a:alpha val="25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1619672" y="1822378"/>
              <a:ext cx="5549048" cy="2038670"/>
            </a:xfrm>
            <a:prstGeom prst="rect">
              <a:avLst/>
            </a:prstGeom>
            <a:extLst/>
          </p:spPr>
          <p:txBody>
            <a:bodyPr vert="horz" lIns="91440" tIns="45720" rIns="91440" bIns="45720" rtlCol="0">
              <a:noAutofit/>
            </a:bodyPr>
            <a:lstStyle/>
            <a:p>
              <a:pPr marL="285750" marR="31623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prstClr val="black"/>
                  </a:solidFill>
                  <a:cs typeface="Calibri"/>
                </a:rPr>
                <a:t>Лучшее средство для ежедневной гигиены и борьбы с болезнетворными бактериями в вашем доме.  </a:t>
              </a:r>
            </a:p>
            <a:p>
              <a:pPr marL="285750" marR="31623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prstClr val="black"/>
                  </a:solidFill>
                  <a:cs typeface="Calibri"/>
                </a:rPr>
                <a:t>Подходит для всех видов напольных покрытий: линолеума, кафеля ,плитки, искусственного камня, пластика. 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616401" y="5282044"/>
            <a:ext cx="2285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prstClr val="black"/>
                </a:solidFill>
              </a:rPr>
              <a:t>Объем: 750 мл</a:t>
            </a:r>
          </a:p>
          <a:p>
            <a:pPr algn="ctr"/>
            <a:r>
              <a:rPr lang="ru-RU" sz="1400" i="1" dirty="0">
                <a:solidFill>
                  <a:prstClr val="black"/>
                </a:solidFill>
              </a:rPr>
              <a:t>РРЦ: 189р.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15616" y="3284984"/>
            <a:ext cx="56024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9278D1"/>
                </a:solidFill>
              </a:rPr>
              <a:t>СВОЙСТВА И ДЕЙСТВИЕ:</a:t>
            </a:r>
            <a:endParaRPr lang="ru-RU" sz="1200" dirty="0">
              <a:solidFill>
                <a:srgbClr val="9278D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деликатно  очищает, сохраняя естественный блеск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эфирные масла грейпфрута, лимона, лайма и бергамота усиливают антибактериальный эффект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не оставляет разводов, не требует смывания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обладает легким, натуральным ароматом                              </a:t>
            </a:r>
            <a:endParaRPr lang="ru-RU" sz="12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</a:rPr>
              <a:t>безопасно </a:t>
            </a:r>
            <a:r>
              <a:rPr lang="ru-RU" sz="1200" dirty="0">
                <a:solidFill>
                  <a:prstClr val="black"/>
                </a:solidFill>
              </a:rPr>
              <a:t>для животных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12874" y="5934263"/>
            <a:ext cx="1869723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050" b="1" cap="all" dirty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Артикул </a:t>
            </a:r>
            <a:r>
              <a:rPr lang="en-US" sz="1050" b="1" cap="all" dirty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ML36103</a:t>
            </a:r>
            <a:endParaRPr lang="ru-RU" sz="1050" b="1" cap="all" dirty="0">
              <a:ln w="9000" cmpd="sng">
                <a:noFill/>
                <a:prstDash val="solid"/>
              </a:ln>
              <a:solidFill>
                <a:srgbClr val="9278D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spcBef>
                <a:spcPct val="0"/>
              </a:spcBef>
            </a:pPr>
            <a:r>
              <a:rPr lang="ru-RU" sz="1050" b="1" cap="all" dirty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Штрих-код 4602006207399</a:t>
            </a:r>
            <a:endParaRPr lang="en-US" sz="1050" b="1" cap="all" dirty="0">
              <a:ln w="9000" cmpd="sng">
                <a:noFill/>
                <a:prstDash val="solid"/>
              </a:ln>
              <a:solidFill>
                <a:srgbClr val="9278D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15616" y="4685931"/>
            <a:ext cx="5219727" cy="615277"/>
          </a:xfrm>
          <a:prstGeom prst="roundRect">
            <a:avLst/>
          </a:prstGeom>
          <a:solidFill>
            <a:srgbClr val="927DCD">
              <a:alpha val="25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prstClr val="black"/>
                </a:solidFill>
              </a:rPr>
              <a:t>Быстро разлагается на биологические составляющие. </a:t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prstClr val="black"/>
                </a:solidFill>
              </a:rPr>
              <a:t>Не содержит фосфатов, хлора и пр. агрессивных компонентов.</a:t>
            </a:r>
          </a:p>
          <a:p>
            <a:r>
              <a:rPr lang="ru-RU" sz="1400" b="1" dirty="0">
                <a:solidFill>
                  <a:srgbClr val="FF0000"/>
                </a:solidFill>
              </a:rPr>
              <a:t>БЕЗОПАСНО ДЛЯ СЕПТИКОВ</a:t>
            </a:r>
          </a:p>
        </p:txBody>
      </p:sp>
      <p:pic>
        <p:nvPicPr>
          <p:cNvPr id="13" name="Picture 3" descr="Z:\!!! MEINE LIEBE !!!\Фото в ХОРОШЕМ качестве\3D ML+septik\3D ML+septik\3D_floor_antibacteri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72" y="2132856"/>
            <a:ext cx="1501028" cy="331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70957" y="5373216"/>
            <a:ext cx="5264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/>
              <a:t>Состав</a:t>
            </a:r>
            <a:r>
              <a:rPr lang="ru-RU" sz="1200" i="1" dirty="0" smtClean="0"/>
              <a:t>: деминерализованная вода, &lt;5% НПАВ, &lt;5% </a:t>
            </a:r>
            <a:r>
              <a:rPr lang="ru-RU" sz="1200" i="1" dirty="0" err="1" smtClean="0"/>
              <a:t>додецил</a:t>
            </a:r>
            <a:r>
              <a:rPr lang="ru-RU" sz="1200" i="1" dirty="0" smtClean="0"/>
              <a:t>/</a:t>
            </a:r>
            <a:r>
              <a:rPr lang="ru-RU" sz="1200" i="1" dirty="0" err="1" smtClean="0"/>
              <a:t>тетрадецилдиметилбензиламмония</a:t>
            </a:r>
            <a:r>
              <a:rPr lang="ru-RU" sz="1200" i="1" dirty="0" smtClean="0"/>
              <a:t> хлорид, </a:t>
            </a:r>
            <a:r>
              <a:rPr lang="ru-RU" sz="1200" i="1" dirty="0" err="1" smtClean="0"/>
              <a:t>ароматизатор</a:t>
            </a:r>
            <a:r>
              <a:rPr lang="ru-RU" sz="1200" i="1" dirty="0" smtClean="0"/>
              <a:t>, краситель, эфирные масла грейпфрута, лимона, лайма и бергамота/</a:t>
            </a:r>
            <a:r>
              <a:rPr lang="en-US" sz="1200" i="1" dirty="0" smtClean="0"/>
              <a:t>demineralized water, &lt;5% Nonionic surfactants, &lt;5% Dodecyl/</a:t>
            </a:r>
            <a:r>
              <a:rPr lang="en-US" sz="1200" i="1" dirty="0" err="1" smtClean="0"/>
              <a:t>tetradecyldimethylbenzylammonium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chloride,Parfum</a:t>
            </a:r>
            <a:r>
              <a:rPr lang="en-US" sz="1200" i="1" dirty="0" smtClean="0"/>
              <a:t>, </a:t>
            </a:r>
            <a:r>
              <a:rPr lang="en-US" sz="1200" i="1" dirty="0" err="1" smtClean="0"/>
              <a:t>Colour</a:t>
            </a:r>
            <a:r>
              <a:rPr lang="en-US" sz="1200" i="1" dirty="0" smtClean="0"/>
              <a:t>, Citrus </a:t>
            </a:r>
            <a:r>
              <a:rPr lang="en-US" sz="1200" i="1" dirty="0" err="1" smtClean="0"/>
              <a:t>Paradisi</a:t>
            </a:r>
            <a:r>
              <a:rPr lang="en-US" sz="1200" i="1" dirty="0" smtClean="0"/>
              <a:t> , Citrus </a:t>
            </a:r>
            <a:r>
              <a:rPr lang="en-US" sz="1200" i="1" dirty="0" err="1" smtClean="0"/>
              <a:t>Limonum</a:t>
            </a:r>
            <a:r>
              <a:rPr lang="en-US" sz="1200" i="1" dirty="0" smtClean="0"/>
              <a:t> ,  Citrus </a:t>
            </a:r>
            <a:r>
              <a:rPr lang="en-US" sz="1200" i="1" dirty="0" err="1" smtClean="0"/>
              <a:t>Aurantifolia</a:t>
            </a:r>
            <a:r>
              <a:rPr lang="en-US" sz="1200" i="1" dirty="0" smtClean="0"/>
              <a:t>, Citrus </a:t>
            </a:r>
            <a:r>
              <a:rPr lang="en-US" sz="1200" i="1" dirty="0" err="1" smtClean="0"/>
              <a:t>Bergamia</a:t>
            </a:r>
            <a:r>
              <a:rPr lang="en-US" sz="1200" i="1" dirty="0" smtClean="0"/>
              <a:t> 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219609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0232" y="806830"/>
            <a:ext cx="6306185" cy="75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10" dirty="0">
                <a:solidFill>
                  <a:srgbClr val="FFFFFF"/>
                </a:solidFill>
                <a:cs typeface="Calibri"/>
              </a:rPr>
              <a:t>Универсальный</a:t>
            </a:r>
            <a:r>
              <a:rPr sz="2400" spc="-50" dirty="0">
                <a:solidFill>
                  <a:srgbClr val="FFFFFF"/>
                </a:solidFill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cs typeface="Calibri"/>
              </a:rPr>
              <a:t>спрей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12700"/>
            <a:r>
              <a:rPr sz="2400" spc="-5" dirty="0">
                <a:solidFill>
                  <a:srgbClr val="FFFFFF"/>
                </a:solidFill>
                <a:cs typeface="Calibri"/>
              </a:rPr>
              <a:t>для </a:t>
            </a:r>
            <a:r>
              <a:rPr sz="2400" dirty="0">
                <a:solidFill>
                  <a:srgbClr val="FFFFFF"/>
                </a:solidFill>
                <a:cs typeface="Calibri"/>
              </a:rPr>
              <a:t>уборки </a:t>
            </a:r>
            <a:r>
              <a:rPr sz="2400" spc="-10" dirty="0">
                <a:solidFill>
                  <a:srgbClr val="FFFFFF"/>
                </a:solidFill>
                <a:cs typeface="Calibri"/>
              </a:rPr>
              <a:t>комнат </a:t>
            </a:r>
            <a:r>
              <a:rPr sz="2400" spc="-5" dirty="0">
                <a:solidFill>
                  <a:srgbClr val="FFFFFF"/>
                </a:solidFill>
                <a:cs typeface="Calibri"/>
              </a:rPr>
              <a:t>«Антипыль </a:t>
            </a:r>
            <a:r>
              <a:rPr sz="2400" dirty="0">
                <a:solidFill>
                  <a:srgbClr val="FFFFFF"/>
                </a:solidFill>
                <a:cs typeface="Calibri"/>
              </a:rPr>
              <a:t>&amp;</a:t>
            </a:r>
            <a:r>
              <a:rPr sz="2400" spc="-5" dirty="0">
                <a:solidFill>
                  <a:srgbClr val="FFFFFF"/>
                </a:solidFill>
                <a:cs typeface="Calibri"/>
              </a:rPr>
              <a:t> Антиаллерген»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6322" y="2239264"/>
            <a:ext cx="4266565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Tx/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solidFill>
                  <a:prstClr val="black"/>
                </a:solidFill>
                <a:cs typeface="Calibri"/>
              </a:rPr>
              <a:t>Высокоэффективное 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средство </a:t>
            </a:r>
            <a:r>
              <a:rPr sz="1400" dirty="0">
                <a:solidFill>
                  <a:prstClr val="black"/>
                </a:solidFill>
                <a:cs typeface="Calibri"/>
              </a:rPr>
              <a:t>для</a:t>
            </a:r>
            <a:r>
              <a:rPr sz="1400" spc="4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повседневной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355600"/>
            <a:r>
              <a:rPr sz="1400" dirty="0">
                <a:solidFill>
                  <a:prstClr val="black"/>
                </a:solidFill>
                <a:cs typeface="Calibri"/>
              </a:rPr>
              <a:t>уборки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комнат </a:t>
            </a:r>
            <a:r>
              <a:rPr sz="1400" dirty="0">
                <a:solidFill>
                  <a:prstClr val="black"/>
                </a:solidFill>
                <a:cs typeface="Calibri"/>
              </a:rPr>
              <a:t>с гипоаллергенным</a:t>
            </a:r>
            <a:r>
              <a:rPr sz="1400" spc="-5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ароматом.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355600" indent="-342900">
              <a:buFontTx/>
              <a:buAutoNum type="arabicPeriod" startAt="2"/>
              <a:tabLst>
                <a:tab pos="355600" algn="l"/>
                <a:tab pos="356235" algn="l"/>
              </a:tabLst>
            </a:pPr>
            <a:r>
              <a:rPr sz="1400" spc="-10" dirty="0">
                <a:solidFill>
                  <a:prstClr val="black"/>
                </a:solidFill>
                <a:cs typeface="Calibri"/>
              </a:rPr>
              <a:t>Подходит </a:t>
            </a:r>
            <a:r>
              <a:rPr sz="1400" dirty="0">
                <a:solidFill>
                  <a:prstClr val="black"/>
                </a:solidFill>
                <a:cs typeface="Calibri"/>
              </a:rPr>
              <a:t>для 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людей </a:t>
            </a:r>
            <a:r>
              <a:rPr sz="1400" dirty="0">
                <a:solidFill>
                  <a:prstClr val="black"/>
                </a:solidFill>
                <a:cs typeface="Calibri"/>
              </a:rPr>
              <a:t>с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аллергией </a:t>
            </a:r>
            <a:r>
              <a:rPr sz="1400" dirty="0">
                <a:solidFill>
                  <a:prstClr val="black"/>
                </a:solidFill>
                <a:cs typeface="Calibri"/>
              </a:rPr>
              <a:t>на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частицы</a:t>
            </a:r>
            <a:r>
              <a:rPr sz="14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cs typeface="Calibri"/>
              </a:rPr>
              <a:t>пыли.</a:t>
            </a:r>
          </a:p>
          <a:p>
            <a:pPr marL="355600" marR="122555" indent="-342900">
              <a:buFontTx/>
              <a:buAutoNum type="arabicPeriod" startAt="2"/>
              <a:tabLst>
                <a:tab pos="355600" algn="l"/>
                <a:tab pos="356235" algn="l"/>
              </a:tabLst>
            </a:pPr>
            <a:r>
              <a:rPr sz="1400" spc="-10" dirty="0">
                <a:solidFill>
                  <a:prstClr val="black"/>
                </a:solidFill>
                <a:cs typeface="Calibri"/>
              </a:rPr>
              <a:t>Деликатная формула </a:t>
            </a:r>
            <a:r>
              <a:rPr sz="1400" dirty="0">
                <a:solidFill>
                  <a:prstClr val="black"/>
                </a:solidFill>
                <a:cs typeface="Calibri"/>
              </a:rPr>
              <a:t>не 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содержит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абразивных  веществ, агрессивных </a:t>
            </a:r>
            <a:r>
              <a:rPr sz="1400" dirty="0">
                <a:solidFill>
                  <a:prstClr val="black"/>
                </a:solidFill>
                <a:cs typeface="Calibri"/>
              </a:rPr>
              <a:t>ПАВ и летучих</a:t>
            </a:r>
            <a:r>
              <a:rPr sz="14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соединений.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355600" marR="109855" indent="-342900">
              <a:buFontTx/>
              <a:buAutoNum type="arabicPeriod" startAt="2"/>
              <a:tabLst>
                <a:tab pos="355600" algn="l"/>
                <a:tab pos="356235" algn="l"/>
              </a:tabLst>
            </a:pPr>
            <a:r>
              <a:rPr sz="1400" dirty="0">
                <a:solidFill>
                  <a:prstClr val="black"/>
                </a:solidFill>
                <a:cs typeface="Calibri"/>
              </a:rPr>
              <a:t>Безопасная 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формула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без 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красителя </a:t>
            </a:r>
            <a:r>
              <a:rPr sz="1400" dirty="0">
                <a:solidFill>
                  <a:prstClr val="black"/>
                </a:solidFill>
                <a:cs typeface="Calibri"/>
              </a:rPr>
              <a:t>и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безопасным  </a:t>
            </a:r>
            <a:r>
              <a:rPr sz="1400" dirty="0">
                <a:solidFill>
                  <a:prstClr val="black"/>
                </a:solidFill>
                <a:cs typeface="Calibri"/>
              </a:rPr>
              <a:t>(гипоаллергенным) </a:t>
            </a:r>
            <a:r>
              <a:rPr sz="1400" spc="-5" dirty="0" err="1">
                <a:solidFill>
                  <a:prstClr val="black"/>
                </a:solidFill>
                <a:cs typeface="Calibri"/>
              </a:rPr>
              <a:t>легким</a:t>
            </a:r>
            <a:r>
              <a:rPr sz="1400" spc="-45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-5" dirty="0" err="1">
                <a:solidFill>
                  <a:prstClr val="black"/>
                </a:solidFill>
                <a:cs typeface="Calibri"/>
              </a:rPr>
              <a:t>ароматом</a:t>
            </a:r>
            <a:endParaRPr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94803" y="291338"/>
            <a:ext cx="1088390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</a:rPr>
              <a:t>НО</a:t>
            </a:r>
            <a:r>
              <a:rPr sz="1800" spc="-10" dirty="0">
                <a:solidFill>
                  <a:srgbClr val="FF0000"/>
                </a:solidFill>
              </a:rPr>
              <a:t>В</a:t>
            </a:r>
            <a:r>
              <a:rPr sz="1800" dirty="0">
                <a:solidFill>
                  <a:srgbClr val="FF0000"/>
                </a:solidFill>
              </a:rPr>
              <a:t>ИНКА!</a:t>
            </a:r>
            <a:endParaRPr sz="1800"/>
          </a:p>
        </p:txBody>
      </p:sp>
      <p:pic>
        <p:nvPicPr>
          <p:cNvPr id="4098" name="Picture 2" descr="Z:\!!! MEINE LIEBE !!!\Фото в ХОРОШЕМ качестве\3D ML+septik\3D ML+septik\antiallergen_3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32856"/>
            <a:ext cx="1092793" cy="291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2"/>
          <p:cNvSpPr/>
          <p:nvPr/>
        </p:nvSpPr>
        <p:spPr>
          <a:xfrm>
            <a:off x="755576" y="2132856"/>
            <a:ext cx="5514340" cy="1728470"/>
          </a:xfrm>
          <a:custGeom>
            <a:avLst/>
            <a:gdLst/>
            <a:ahLst/>
            <a:cxnLst/>
            <a:rect l="l" t="t" r="r" b="b"/>
            <a:pathLst>
              <a:path w="5514340" h="1728470">
                <a:moveTo>
                  <a:pt x="5350891" y="0"/>
                </a:moveTo>
                <a:lnTo>
                  <a:pt x="163195" y="0"/>
                </a:lnTo>
                <a:lnTo>
                  <a:pt x="119815" y="5826"/>
                </a:lnTo>
                <a:lnTo>
                  <a:pt x="80832" y="22272"/>
                </a:lnTo>
                <a:lnTo>
                  <a:pt x="47802" y="47783"/>
                </a:lnTo>
                <a:lnTo>
                  <a:pt x="22283" y="80809"/>
                </a:lnTo>
                <a:lnTo>
                  <a:pt x="5830" y="119797"/>
                </a:lnTo>
                <a:lnTo>
                  <a:pt x="0" y="163195"/>
                </a:lnTo>
                <a:lnTo>
                  <a:pt x="0" y="1564894"/>
                </a:lnTo>
                <a:lnTo>
                  <a:pt x="5830" y="1608291"/>
                </a:lnTo>
                <a:lnTo>
                  <a:pt x="22283" y="1647279"/>
                </a:lnTo>
                <a:lnTo>
                  <a:pt x="47802" y="1680305"/>
                </a:lnTo>
                <a:lnTo>
                  <a:pt x="80832" y="1705816"/>
                </a:lnTo>
                <a:lnTo>
                  <a:pt x="119815" y="1722262"/>
                </a:lnTo>
                <a:lnTo>
                  <a:pt x="163195" y="1728089"/>
                </a:lnTo>
                <a:lnTo>
                  <a:pt x="5350891" y="1728089"/>
                </a:lnTo>
                <a:lnTo>
                  <a:pt x="5394288" y="1722262"/>
                </a:lnTo>
                <a:lnTo>
                  <a:pt x="5433276" y="1705816"/>
                </a:lnTo>
                <a:lnTo>
                  <a:pt x="5466302" y="1680305"/>
                </a:lnTo>
                <a:lnTo>
                  <a:pt x="5491813" y="1647279"/>
                </a:lnTo>
                <a:lnTo>
                  <a:pt x="5508259" y="1608291"/>
                </a:lnTo>
                <a:lnTo>
                  <a:pt x="5514086" y="1564894"/>
                </a:lnTo>
                <a:lnTo>
                  <a:pt x="5514086" y="163195"/>
                </a:lnTo>
                <a:lnTo>
                  <a:pt x="5508259" y="119797"/>
                </a:lnTo>
                <a:lnTo>
                  <a:pt x="5491813" y="80809"/>
                </a:lnTo>
                <a:lnTo>
                  <a:pt x="5466302" y="47783"/>
                </a:lnTo>
                <a:lnTo>
                  <a:pt x="5433276" y="22272"/>
                </a:lnTo>
                <a:lnTo>
                  <a:pt x="5394288" y="5826"/>
                </a:lnTo>
                <a:lnTo>
                  <a:pt x="5350891" y="0"/>
                </a:lnTo>
                <a:close/>
              </a:path>
            </a:pathLst>
          </a:custGeom>
          <a:solidFill>
            <a:srgbClr val="927CCD">
              <a:alpha val="25097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5085184"/>
            <a:ext cx="2285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prstClr val="black"/>
                </a:solidFill>
              </a:rPr>
              <a:t>Объем: 500 мл</a:t>
            </a:r>
          </a:p>
          <a:p>
            <a:pPr algn="ctr"/>
            <a:r>
              <a:rPr lang="ru-RU" sz="1400" i="1" dirty="0">
                <a:solidFill>
                  <a:prstClr val="black"/>
                </a:solidFill>
              </a:rPr>
              <a:t>РРЦ: </a:t>
            </a:r>
            <a:r>
              <a:rPr lang="en-US" sz="1400" i="1" dirty="0">
                <a:solidFill>
                  <a:prstClr val="black"/>
                </a:solidFill>
              </a:rPr>
              <a:t>2</a:t>
            </a:r>
            <a:r>
              <a:rPr lang="ru-RU" sz="1400" i="1" dirty="0">
                <a:solidFill>
                  <a:prstClr val="black"/>
                </a:solidFill>
              </a:rPr>
              <a:t>20 р.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12689" y="5661248"/>
            <a:ext cx="1869723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050" b="1" cap="all" dirty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Артикул </a:t>
            </a:r>
            <a:r>
              <a:rPr lang="en-US" sz="1050" b="1" cap="all" dirty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ML3</a:t>
            </a:r>
            <a:r>
              <a:rPr lang="ru-RU" sz="1050" b="1" cap="all" dirty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8102</a:t>
            </a:r>
          </a:p>
          <a:p>
            <a:pPr algn="ctr">
              <a:spcBef>
                <a:spcPct val="0"/>
              </a:spcBef>
            </a:pPr>
            <a:r>
              <a:rPr lang="ru-RU" sz="1050" b="1" cap="all" dirty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Штрих-код 4602006234715</a:t>
            </a:r>
            <a:endParaRPr lang="en-US" sz="1050" b="1" cap="all" dirty="0">
              <a:ln w="9000" cmpd="sng">
                <a:noFill/>
                <a:prstDash val="solid"/>
              </a:ln>
              <a:solidFill>
                <a:srgbClr val="9278D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887177"/>
            <a:ext cx="55482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ru-RU" sz="1400" b="1" u="sng" spc="-5" dirty="0">
                <a:solidFill>
                  <a:prstClr val="black"/>
                </a:solidFill>
                <a:cs typeface="Calibri"/>
              </a:rPr>
              <a:t>Действие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:</a:t>
            </a:r>
            <a:endParaRPr lang="ru-RU" sz="1400" dirty="0">
              <a:solidFill>
                <a:prstClr val="black"/>
              </a:solidFill>
              <a:cs typeface="Calibri"/>
            </a:endParaRPr>
          </a:p>
          <a:p>
            <a:pPr marL="355600" marR="237490" indent="-342900">
              <a:buFontTx/>
              <a:buAutoNum type="arabicPeriod"/>
              <a:tabLst>
                <a:tab pos="355600" algn="l"/>
                <a:tab pos="356235" algn="l"/>
              </a:tabLst>
            </a:pPr>
            <a:r>
              <a:rPr lang="ru-RU" sz="1400" spc="-5" dirty="0">
                <a:solidFill>
                  <a:prstClr val="black"/>
                </a:solidFill>
                <a:cs typeface="Calibri"/>
              </a:rPr>
              <a:t>Бережно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удаляет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пыль и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бытовые загрязнения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с 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мебели</a:t>
            </a:r>
            <a:endParaRPr lang="ru-RU" sz="1400" dirty="0">
              <a:solidFill>
                <a:prstClr val="black"/>
              </a:solidFill>
              <a:cs typeface="Calibri"/>
            </a:endParaRPr>
          </a:p>
          <a:p>
            <a:pPr marL="355600" marR="688340" indent="-342900">
              <a:buFontTx/>
              <a:buAutoNum type="arabicPeriod"/>
              <a:tabLst>
                <a:tab pos="355600" algn="l"/>
                <a:tab pos="356235" algn="l"/>
              </a:tabLst>
            </a:pPr>
            <a:r>
              <a:rPr lang="ru-RU" sz="1400" spc="-5" dirty="0">
                <a:solidFill>
                  <a:prstClr val="black"/>
                </a:solidFill>
                <a:cs typeface="Calibri"/>
              </a:rPr>
              <a:t>Обладает антистатическим эффектом,  предотвращает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повторное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оседание</a:t>
            </a:r>
            <a:r>
              <a:rPr lang="ru-RU" sz="1400" spc="-7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пыли</a:t>
            </a:r>
          </a:p>
          <a:p>
            <a:pPr marL="355600" indent="-342900">
              <a:buFontTx/>
              <a:buAutoNum type="arabicPeriod"/>
              <a:tabLst>
                <a:tab pos="355600" algn="l"/>
                <a:tab pos="356235" algn="l"/>
              </a:tabLst>
            </a:pPr>
            <a:r>
              <a:rPr lang="ru-RU" sz="1400" dirty="0">
                <a:solidFill>
                  <a:prstClr val="black"/>
                </a:solidFill>
                <a:cs typeface="Calibri"/>
              </a:rPr>
              <a:t>Не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требует</a:t>
            </a:r>
            <a:r>
              <a:rPr lang="ru-RU" sz="1400" spc="-10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смывания</a:t>
            </a:r>
          </a:p>
          <a:p>
            <a:pPr marL="355600" indent="-342900">
              <a:buFontTx/>
              <a:buAutoNum type="arabicPeriod"/>
              <a:tabLst>
                <a:tab pos="355600" algn="l"/>
                <a:tab pos="356235" algn="l"/>
              </a:tabLst>
            </a:pPr>
            <a:r>
              <a:rPr lang="ru-RU" sz="1400" spc="-5" dirty="0">
                <a:solidFill>
                  <a:prstClr val="black"/>
                </a:solidFill>
                <a:cs typeface="Calibri"/>
              </a:rPr>
              <a:t>Придает поверхностям первозданную чистоту</a:t>
            </a:r>
            <a:r>
              <a:rPr lang="ru-RU" sz="1400" spc="2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и</a:t>
            </a:r>
          </a:p>
          <a:p>
            <a:pPr marL="355600"/>
            <a:r>
              <a:rPr lang="ru-RU" sz="1400" spc="-10" dirty="0">
                <a:solidFill>
                  <a:prstClr val="black"/>
                </a:solidFill>
                <a:cs typeface="Calibri"/>
              </a:rPr>
              <a:t>блеск</a:t>
            </a:r>
            <a:endParaRPr lang="ru-RU" sz="1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2" name="AutoShape 4" descr="Полироль для мебели Pronto «Антипыль, антиаллерген», аэрозоль, 250мл,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2088" y="562233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i="1" dirty="0" smtClean="0"/>
              <a:t>Состав</a:t>
            </a:r>
            <a:r>
              <a:rPr lang="ru-RU" sz="1200" i="1" dirty="0" smtClean="0"/>
              <a:t>: деминерализованная вода,  &lt;5% НПАВ, &lt;5% растворитель, экстракт календулы, </a:t>
            </a:r>
            <a:r>
              <a:rPr lang="ru-RU" sz="1200" i="1" dirty="0" err="1" smtClean="0"/>
              <a:t>ароматизатор</a:t>
            </a:r>
            <a:r>
              <a:rPr lang="ru-RU" sz="1200" i="1" dirty="0" smtClean="0"/>
              <a:t>, консервант/ </a:t>
            </a:r>
            <a:r>
              <a:rPr lang="en-US" sz="1200" i="1" dirty="0" smtClean="0"/>
              <a:t>demineralized water, &lt;5% Nonionic surfactants, &lt;5% Solvent, Calendula </a:t>
            </a:r>
            <a:r>
              <a:rPr lang="en-US" sz="1200" i="1" dirty="0" err="1" smtClean="0"/>
              <a:t>Officinallis</a:t>
            </a:r>
            <a:r>
              <a:rPr lang="en-US" sz="1200" i="1" dirty="0" smtClean="0"/>
              <a:t>  Flower Extract, </a:t>
            </a:r>
            <a:r>
              <a:rPr lang="en-US" sz="1200" i="1" dirty="0" err="1" smtClean="0"/>
              <a:t>Parfum</a:t>
            </a:r>
            <a:r>
              <a:rPr lang="en-US" sz="1200" i="1" dirty="0" smtClean="0"/>
              <a:t>, Preservative. 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318918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9444" y="2132578"/>
            <a:ext cx="5514340" cy="1728470"/>
          </a:xfrm>
          <a:custGeom>
            <a:avLst/>
            <a:gdLst/>
            <a:ahLst/>
            <a:cxnLst/>
            <a:rect l="l" t="t" r="r" b="b"/>
            <a:pathLst>
              <a:path w="5514340" h="1728470">
                <a:moveTo>
                  <a:pt x="5350891" y="0"/>
                </a:moveTo>
                <a:lnTo>
                  <a:pt x="163195" y="0"/>
                </a:lnTo>
                <a:lnTo>
                  <a:pt x="119815" y="5826"/>
                </a:lnTo>
                <a:lnTo>
                  <a:pt x="80832" y="22272"/>
                </a:lnTo>
                <a:lnTo>
                  <a:pt x="47802" y="47783"/>
                </a:lnTo>
                <a:lnTo>
                  <a:pt x="22283" y="80809"/>
                </a:lnTo>
                <a:lnTo>
                  <a:pt x="5830" y="119797"/>
                </a:lnTo>
                <a:lnTo>
                  <a:pt x="0" y="163195"/>
                </a:lnTo>
                <a:lnTo>
                  <a:pt x="0" y="1564894"/>
                </a:lnTo>
                <a:lnTo>
                  <a:pt x="5830" y="1608291"/>
                </a:lnTo>
                <a:lnTo>
                  <a:pt x="22283" y="1647279"/>
                </a:lnTo>
                <a:lnTo>
                  <a:pt x="47802" y="1680305"/>
                </a:lnTo>
                <a:lnTo>
                  <a:pt x="80832" y="1705816"/>
                </a:lnTo>
                <a:lnTo>
                  <a:pt x="119815" y="1722262"/>
                </a:lnTo>
                <a:lnTo>
                  <a:pt x="163195" y="1728089"/>
                </a:lnTo>
                <a:lnTo>
                  <a:pt x="5350891" y="1728089"/>
                </a:lnTo>
                <a:lnTo>
                  <a:pt x="5394288" y="1722262"/>
                </a:lnTo>
                <a:lnTo>
                  <a:pt x="5433276" y="1705816"/>
                </a:lnTo>
                <a:lnTo>
                  <a:pt x="5466302" y="1680305"/>
                </a:lnTo>
                <a:lnTo>
                  <a:pt x="5491813" y="1647279"/>
                </a:lnTo>
                <a:lnTo>
                  <a:pt x="5508259" y="1608291"/>
                </a:lnTo>
                <a:lnTo>
                  <a:pt x="5514086" y="1564894"/>
                </a:lnTo>
                <a:lnTo>
                  <a:pt x="5514086" y="163195"/>
                </a:lnTo>
                <a:lnTo>
                  <a:pt x="5508259" y="119797"/>
                </a:lnTo>
                <a:lnTo>
                  <a:pt x="5491813" y="80809"/>
                </a:lnTo>
                <a:lnTo>
                  <a:pt x="5466302" y="47783"/>
                </a:lnTo>
                <a:lnTo>
                  <a:pt x="5433276" y="22272"/>
                </a:lnTo>
                <a:lnTo>
                  <a:pt x="5394288" y="5826"/>
                </a:lnTo>
                <a:lnTo>
                  <a:pt x="5350891" y="0"/>
                </a:lnTo>
                <a:close/>
              </a:path>
            </a:pathLst>
          </a:custGeom>
          <a:solidFill>
            <a:srgbClr val="927CCD">
              <a:alpha val="25097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68006" y="314578"/>
            <a:ext cx="108775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</a:rPr>
              <a:t>НОВИНКА!</a:t>
            </a:r>
            <a:endParaRPr sz="1800"/>
          </a:p>
        </p:txBody>
      </p:sp>
      <p:sp>
        <p:nvSpPr>
          <p:cNvPr id="5" name="object 5"/>
          <p:cNvSpPr txBox="1"/>
          <p:nvPr/>
        </p:nvSpPr>
        <p:spPr>
          <a:xfrm>
            <a:off x="1228140" y="703834"/>
            <a:ext cx="7189429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0575"/>
            <a:r>
              <a:rPr sz="2800" b="1" spc="-10" dirty="0">
                <a:solidFill>
                  <a:srgbClr val="FFFFFF"/>
                </a:solidFill>
                <a:cs typeface="Calibri"/>
              </a:rPr>
              <a:t>АКТИВНЫЙ ОЧИСТИТЕЛЬ</a:t>
            </a:r>
            <a:r>
              <a:rPr sz="2800" b="1" spc="45" dirty="0">
                <a:solidFill>
                  <a:srgbClr val="FFFFFF"/>
                </a:solidFill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cs typeface="Calibri"/>
              </a:rPr>
              <a:t>ДЛЯ</a:t>
            </a:r>
            <a:endParaRPr sz="2800" dirty="0">
              <a:solidFill>
                <a:prstClr val="black"/>
              </a:solidFill>
              <a:cs typeface="Calibri"/>
            </a:endParaRPr>
          </a:p>
          <a:p>
            <a:pPr marL="790575"/>
            <a:r>
              <a:rPr sz="2800" b="1" spc="-20" dirty="0">
                <a:solidFill>
                  <a:srgbClr val="FFFFFF"/>
                </a:solidFill>
                <a:cs typeface="Calibri"/>
              </a:rPr>
              <a:t>ПЛАСТИКОВЫХ</a:t>
            </a:r>
            <a:r>
              <a:rPr sz="2800" b="1" spc="55" dirty="0">
                <a:solidFill>
                  <a:srgbClr val="FFFFFF"/>
                </a:solidFill>
                <a:cs typeface="Calibri"/>
              </a:rPr>
              <a:t> </a:t>
            </a:r>
            <a:r>
              <a:rPr sz="2800" b="1" spc="-25" dirty="0">
                <a:solidFill>
                  <a:srgbClr val="FFFFFF"/>
                </a:solidFill>
                <a:cs typeface="Calibri"/>
              </a:rPr>
              <a:t>ОКОН</a:t>
            </a:r>
            <a:r>
              <a:rPr lang="ru-RU" sz="2800" b="1" spc="-25" dirty="0">
                <a:solidFill>
                  <a:srgbClr val="FFFFFF"/>
                </a:solidFill>
                <a:cs typeface="Calibri"/>
              </a:rPr>
              <a:t> и ПОВЕРХНОСТЕЙ</a:t>
            </a:r>
            <a:endParaRPr sz="2800" dirty="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27584" y="4941168"/>
            <a:ext cx="5220335" cy="616990"/>
            <a:chOff x="936447" y="5363717"/>
            <a:chExt cx="5220335" cy="616990"/>
          </a:xfrm>
        </p:grpSpPr>
        <p:sp>
          <p:nvSpPr>
            <p:cNvPr id="6" name="object 6"/>
            <p:cNvSpPr/>
            <p:nvPr/>
          </p:nvSpPr>
          <p:spPr>
            <a:xfrm>
              <a:off x="936447" y="5363717"/>
              <a:ext cx="5220335" cy="616990"/>
            </a:xfrm>
            <a:custGeom>
              <a:avLst/>
              <a:gdLst/>
              <a:ahLst/>
              <a:cxnLst/>
              <a:rect l="l" t="t" r="r" b="b"/>
              <a:pathLst>
                <a:path w="5220335" h="873760">
                  <a:moveTo>
                    <a:pt x="5074081" y="0"/>
                  </a:moveTo>
                  <a:lnTo>
                    <a:pt x="145605" y="0"/>
                  </a:lnTo>
                  <a:lnTo>
                    <a:pt x="99582" y="7418"/>
                  </a:lnTo>
                  <a:lnTo>
                    <a:pt x="59612" y="28078"/>
                  </a:lnTo>
                  <a:lnTo>
                    <a:pt x="28093" y="59582"/>
                  </a:lnTo>
                  <a:lnTo>
                    <a:pt x="7422" y="99535"/>
                  </a:lnTo>
                  <a:lnTo>
                    <a:pt x="0" y="145541"/>
                  </a:lnTo>
                  <a:lnTo>
                    <a:pt x="0" y="727989"/>
                  </a:lnTo>
                  <a:lnTo>
                    <a:pt x="7422" y="774012"/>
                  </a:lnTo>
                  <a:lnTo>
                    <a:pt x="28093" y="813982"/>
                  </a:lnTo>
                  <a:lnTo>
                    <a:pt x="59612" y="845501"/>
                  </a:lnTo>
                  <a:lnTo>
                    <a:pt x="99582" y="866171"/>
                  </a:lnTo>
                  <a:lnTo>
                    <a:pt x="145605" y="873594"/>
                  </a:lnTo>
                  <a:lnTo>
                    <a:pt x="5074081" y="873594"/>
                  </a:lnTo>
                  <a:lnTo>
                    <a:pt x="5120150" y="866171"/>
                  </a:lnTo>
                  <a:lnTo>
                    <a:pt x="5160141" y="845501"/>
                  </a:lnTo>
                  <a:lnTo>
                    <a:pt x="5191664" y="813982"/>
                  </a:lnTo>
                  <a:lnTo>
                    <a:pt x="5212330" y="774012"/>
                  </a:lnTo>
                  <a:lnTo>
                    <a:pt x="5219750" y="727989"/>
                  </a:lnTo>
                  <a:lnTo>
                    <a:pt x="5219750" y="145541"/>
                  </a:lnTo>
                  <a:lnTo>
                    <a:pt x="5212330" y="99535"/>
                  </a:lnTo>
                  <a:lnTo>
                    <a:pt x="5191664" y="59582"/>
                  </a:lnTo>
                  <a:lnTo>
                    <a:pt x="5160141" y="28078"/>
                  </a:lnTo>
                  <a:lnTo>
                    <a:pt x="5120150" y="7418"/>
                  </a:lnTo>
                  <a:lnTo>
                    <a:pt x="5074081" y="0"/>
                  </a:lnTo>
                  <a:close/>
                </a:path>
              </a:pathLst>
            </a:custGeom>
            <a:solidFill>
              <a:srgbClr val="927CCD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058062" y="5426709"/>
              <a:ext cx="4197350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1200" dirty="0">
                  <a:solidFill>
                    <a:prstClr val="black"/>
                  </a:solidFill>
                  <a:cs typeface="Calibri"/>
                </a:rPr>
                <a:t>Быстро </a:t>
              </a:r>
              <a:r>
                <a:rPr sz="1200" spc="-5" dirty="0">
                  <a:solidFill>
                    <a:prstClr val="black"/>
                  </a:solidFill>
                  <a:cs typeface="Calibri"/>
                </a:rPr>
                <a:t>разлагается на биологические</a:t>
              </a:r>
              <a:r>
                <a:rPr sz="1200" spc="10" dirty="0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1200" spc="-5" dirty="0">
                  <a:solidFill>
                    <a:prstClr val="black"/>
                  </a:solidFill>
                  <a:cs typeface="Calibri"/>
                </a:rPr>
                <a:t>составляющие.</a:t>
              </a:r>
              <a:endParaRPr sz="1200" dirty="0">
                <a:solidFill>
                  <a:prstClr val="black"/>
                </a:solidFill>
                <a:cs typeface="Calibri"/>
              </a:endParaRPr>
            </a:p>
            <a:p>
              <a:pPr marL="12700"/>
              <a:r>
                <a:rPr sz="1200" spc="-5" dirty="0">
                  <a:solidFill>
                    <a:prstClr val="black"/>
                  </a:solidFill>
                  <a:cs typeface="Calibri"/>
                </a:rPr>
                <a:t>Не </a:t>
              </a:r>
              <a:r>
                <a:rPr sz="1200" spc="-10" dirty="0">
                  <a:solidFill>
                    <a:prstClr val="black"/>
                  </a:solidFill>
                  <a:cs typeface="Calibri"/>
                </a:rPr>
                <a:t>содержит </a:t>
              </a:r>
              <a:r>
                <a:rPr sz="1200" spc="-5" dirty="0">
                  <a:solidFill>
                    <a:prstClr val="black"/>
                  </a:solidFill>
                  <a:cs typeface="Calibri"/>
                </a:rPr>
                <a:t>нашатырного, этилового </a:t>
              </a:r>
              <a:r>
                <a:rPr sz="1200" dirty="0">
                  <a:solidFill>
                    <a:prstClr val="black"/>
                  </a:solidFill>
                  <a:cs typeface="Calibri"/>
                </a:rPr>
                <a:t>спирта и </a:t>
              </a:r>
              <a:r>
                <a:rPr sz="1200" spc="-5" dirty="0">
                  <a:solidFill>
                    <a:prstClr val="black"/>
                  </a:solidFill>
                  <a:cs typeface="Calibri"/>
                </a:rPr>
                <a:t>пр. </a:t>
              </a:r>
              <a:r>
                <a:rPr sz="1200" spc="65" dirty="0">
                  <a:solidFill>
                    <a:prstClr val="black"/>
                  </a:solidFill>
                  <a:cs typeface="Calibri"/>
                </a:rPr>
                <a:t> </a:t>
              </a:r>
              <a:r>
                <a:rPr lang="ru-RU" sz="1200" spc="-5" dirty="0">
                  <a:solidFill>
                    <a:prstClr val="black"/>
                  </a:solidFill>
                  <a:cs typeface="Calibri"/>
                </a:rPr>
                <a:t>а</a:t>
              </a:r>
              <a:r>
                <a:rPr sz="1200" spc="-5" dirty="0" err="1">
                  <a:solidFill>
                    <a:prstClr val="black"/>
                  </a:solidFill>
                  <a:cs typeface="Calibri"/>
                </a:rPr>
                <a:t>грессивных</a:t>
              </a:r>
              <a:r>
                <a:rPr lang="ru-RU" sz="1200" spc="-5" dirty="0">
                  <a:solidFill>
                    <a:prstClr val="black"/>
                  </a:solidFill>
                  <a:cs typeface="Calibri"/>
                </a:rPr>
                <a:t> </a:t>
              </a:r>
              <a:r>
                <a:rPr sz="1200" spc="-5" dirty="0" err="1">
                  <a:solidFill>
                    <a:prstClr val="black"/>
                  </a:solidFill>
                  <a:cs typeface="Calibri"/>
                </a:rPr>
                <a:t>компонентов</a:t>
              </a:r>
              <a:endParaRPr sz="1200" dirty="0">
                <a:solidFill>
                  <a:prstClr val="black"/>
                </a:solidFill>
                <a:cs typeface="Calibri"/>
              </a:endParaRPr>
            </a:p>
          </p:txBody>
        </p:sp>
      </p:grpSp>
      <p:pic>
        <p:nvPicPr>
          <p:cNvPr id="5122" name="Picture 2" descr="Z:\!!! MEINE LIEBE !!!\Фото в ХОРОШЕМ качестве\3D ML+septik\3D ML+septik\Plastik_cleaner_3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132856"/>
            <a:ext cx="1037626" cy="282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5576" y="2132856"/>
            <a:ext cx="5548208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5285" marR="1340485" indent="-287020">
              <a:spcBef>
                <a:spcPts val="2340"/>
              </a:spcBef>
              <a:buFont typeface="Wingdings"/>
              <a:buChar char=""/>
              <a:tabLst>
                <a:tab pos="375285" algn="l"/>
                <a:tab pos="375920" algn="l"/>
              </a:tabLst>
            </a:pPr>
            <a:r>
              <a:rPr lang="ru-RU" sz="1400" spc="-5" dirty="0">
                <a:solidFill>
                  <a:prstClr val="black"/>
                </a:solidFill>
                <a:cs typeface="Calibri"/>
              </a:rPr>
              <a:t>Высокоэффективное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средство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для очищения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всех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видов  пластиковых поверхностей: стеклопакетов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и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оконных рам,  </a:t>
            </a:r>
            <a:r>
              <a:rPr lang="ru-RU" sz="1400" spc="-10" dirty="0">
                <a:solidFill>
                  <a:prstClr val="black"/>
                </a:solidFill>
                <a:cs typeface="Calibri"/>
              </a:rPr>
              <a:t>подоконников,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внешних и внутренних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деталей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стиральной  машины.</a:t>
            </a:r>
          </a:p>
          <a:p>
            <a:pPr marL="375285" marR="1583690" indent="-287020">
              <a:spcBef>
                <a:spcPts val="600"/>
              </a:spcBef>
              <a:buFont typeface="Wingdings"/>
              <a:buChar char=""/>
              <a:tabLst>
                <a:tab pos="375285" algn="l"/>
                <a:tab pos="375920" algn="l"/>
              </a:tabLst>
            </a:pPr>
            <a:r>
              <a:rPr lang="ru-RU" sz="1400" dirty="0">
                <a:solidFill>
                  <a:prstClr val="black"/>
                </a:solidFill>
                <a:cs typeface="Calibri"/>
              </a:rPr>
              <a:t>Незаменимо в </a:t>
            </a:r>
            <a:r>
              <a:rPr lang="ru-RU" sz="1400" spc="-15" dirty="0">
                <a:solidFill>
                  <a:prstClr val="black"/>
                </a:solidFill>
                <a:cs typeface="Calibri"/>
              </a:rPr>
              <a:t>уходе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за пластиковыми </a:t>
            </a:r>
            <a:r>
              <a:rPr lang="ru-RU" sz="1400" dirty="0">
                <a:solidFill>
                  <a:prstClr val="black"/>
                </a:solidFill>
                <a:cs typeface="Calibri"/>
              </a:rPr>
              <a:t>экранами ванн и  рамами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душевых</a:t>
            </a:r>
            <a:r>
              <a:rPr lang="ru-RU" sz="14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400" spc="-5" dirty="0">
                <a:solidFill>
                  <a:prstClr val="black"/>
                </a:solidFill>
                <a:cs typeface="Calibri"/>
              </a:rPr>
              <a:t>кабин.</a:t>
            </a:r>
            <a:endParaRPr lang="ru-RU" sz="1400" dirty="0">
              <a:solidFill>
                <a:prstClr val="black"/>
              </a:solidFill>
              <a:cs typeface="Calibri"/>
            </a:endParaRPr>
          </a:p>
          <a:p>
            <a:endParaRPr lang="ru-RU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lang="ru-RU" sz="1200" b="1" spc="-5" dirty="0">
                <a:solidFill>
                  <a:srgbClr val="9278D1"/>
                </a:solidFill>
                <a:cs typeface="Calibri"/>
              </a:rPr>
              <a:t>Действие:</a:t>
            </a:r>
            <a:endParaRPr lang="ru-RU" sz="1200" dirty="0">
              <a:solidFill>
                <a:prstClr val="black"/>
              </a:solidFill>
              <a:cs typeface="Calibri"/>
            </a:endParaRPr>
          </a:p>
          <a:p>
            <a:pPr marL="12700" marR="1314450"/>
            <a:r>
              <a:rPr lang="ru-RU" sz="1200" spc="-5" dirty="0">
                <a:solidFill>
                  <a:prstClr val="black"/>
                </a:solidFill>
                <a:cs typeface="Calibri"/>
              </a:rPr>
              <a:t>Средство быстро </a:t>
            </a:r>
            <a:r>
              <a:rPr lang="ru-RU" sz="1200" spc="-10" dirty="0">
                <a:solidFill>
                  <a:prstClr val="black"/>
                </a:solidFill>
                <a:cs typeface="Calibri"/>
              </a:rPr>
              <a:t>удаляет </a:t>
            </a:r>
            <a:r>
              <a:rPr lang="ru-RU" sz="1200" spc="-5" dirty="0">
                <a:solidFill>
                  <a:prstClr val="black"/>
                </a:solidFill>
                <a:cs typeface="Calibri"/>
              </a:rPr>
              <a:t>следы въевшейся грязи, </a:t>
            </a:r>
            <a:r>
              <a:rPr lang="ru-RU" sz="1200" dirty="0">
                <a:solidFill>
                  <a:prstClr val="black"/>
                </a:solidFill>
                <a:cs typeface="Calibri"/>
              </a:rPr>
              <a:t>пыли, </a:t>
            </a:r>
            <a:r>
              <a:rPr lang="ru-RU" sz="1200" spc="-5" dirty="0">
                <a:solidFill>
                  <a:prstClr val="black"/>
                </a:solidFill>
                <a:cs typeface="Calibri"/>
              </a:rPr>
              <a:t>бережно </a:t>
            </a:r>
            <a:r>
              <a:rPr lang="ru-RU" sz="1200" dirty="0">
                <a:solidFill>
                  <a:prstClr val="black"/>
                </a:solidFill>
                <a:cs typeface="Calibri"/>
              </a:rPr>
              <a:t>очищает  </a:t>
            </a:r>
            <a:r>
              <a:rPr lang="ru-RU" sz="1200" spc="-5" dirty="0">
                <a:solidFill>
                  <a:prstClr val="black"/>
                </a:solidFill>
                <a:cs typeface="Calibri"/>
              </a:rPr>
              <a:t>полимерные </a:t>
            </a:r>
            <a:r>
              <a:rPr lang="ru-RU" sz="1200" dirty="0">
                <a:solidFill>
                  <a:prstClr val="black"/>
                </a:solidFill>
                <a:cs typeface="Calibri"/>
              </a:rPr>
              <a:t>покрытия </a:t>
            </a:r>
            <a:r>
              <a:rPr lang="ru-RU" sz="1200" spc="-5" dirty="0">
                <a:solidFill>
                  <a:prstClr val="black"/>
                </a:solidFill>
                <a:cs typeface="Calibri"/>
              </a:rPr>
              <a:t>пластиковых</a:t>
            </a:r>
            <a:r>
              <a:rPr lang="ru-RU" sz="12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200" spc="-5" dirty="0">
                <a:solidFill>
                  <a:prstClr val="black"/>
                </a:solidFill>
                <a:cs typeface="Calibri"/>
              </a:rPr>
              <a:t>окон.</a:t>
            </a:r>
            <a:endParaRPr lang="ru-RU" sz="1200" dirty="0">
              <a:solidFill>
                <a:prstClr val="black"/>
              </a:solidFill>
              <a:cs typeface="Calibri"/>
            </a:endParaRPr>
          </a:p>
          <a:p>
            <a:pPr marL="12700" marR="1268730"/>
            <a:r>
              <a:rPr lang="ru-RU" sz="1200" spc="-5" dirty="0">
                <a:solidFill>
                  <a:prstClr val="black"/>
                </a:solidFill>
                <a:cs typeface="Calibri"/>
              </a:rPr>
              <a:t>Не оставляет разводов, </a:t>
            </a:r>
            <a:r>
              <a:rPr lang="ru-RU" sz="1200" dirty="0">
                <a:solidFill>
                  <a:prstClr val="black"/>
                </a:solidFill>
                <a:cs typeface="Calibri"/>
              </a:rPr>
              <a:t>придает </a:t>
            </a:r>
            <a:r>
              <a:rPr lang="ru-RU" sz="1200" spc="-10" dirty="0">
                <a:solidFill>
                  <a:prstClr val="black"/>
                </a:solidFill>
                <a:cs typeface="Calibri"/>
              </a:rPr>
              <a:t>блеск, </a:t>
            </a:r>
            <a:r>
              <a:rPr lang="ru-RU" sz="1200" spc="-5" dirty="0">
                <a:solidFill>
                  <a:prstClr val="black"/>
                </a:solidFill>
                <a:cs typeface="Calibri"/>
              </a:rPr>
              <a:t>препятствует повторному оседанию  </a:t>
            </a:r>
            <a:r>
              <a:rPr lang="ru-RU" sz="1200" dirty="0">
                <a:solidFill>
                  <a:prstClr val="black"/>
                </a:solidFill>
                <a:cs typeface="Calibri"/>
              </a:rPr>
              <a:t>пыли и</a:t>
            </a:r>
            <a:r>
              <a:rPr lang="ru-RU" sz="1200" spc="-8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z="1200" spc="-5" dirty="0">
                <a:solidFill>
                  <a:prstClr val="black"/>
                </a:solidFill>
                <a:cs typeface="Calibri"/>
              </a:rPr>
              <a:t>грязи.</a:t>
            </a:r>
            <a:endParaRPr lang="ru-RU"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216" y="5085184"/>
            <a:ext cx="2285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prstClr val="black"/>
                </a:solidFill>
              </a:rPr>
              <a:t>Объем: 500 мл</a:t>
            </a:r>
          </a:p>
          <a:p>
            <a:pPr algn="ctr"/>
            <a:r>
              <a:rPr lang="ru-RU" sz="1400" i="1" dirty="0">
                <a:solidFill>
                  <a:prstClr val="black"/>
                </a:solidFill>
              </a:rPr>
              <a:t>РРЦ: 212 р.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12689" y="5661248"/>
            <a:ext cx="1869723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050" b="1" cap="all" dirty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Артикул </a:t>
            </a:r>
            <a:r>
              <a:rPr lang="en-US" sz="1050" b="1" cap="all" dirty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ML35103</a:t>
            </a:r>
            <a:endParaRPr lang="ru-RU" sz="1050" b="1" cap="all" dirty="0">
              <a:ln w="9000" cmpd="sng">
                <a:noFill/>
                <a:prstDash val="solid"/>
              </a:ln>
              <a:solidFill>
                <a:srgbClr val="9278D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spcBef>
                <a:spcPct val="0"/>
              </a:spcBef>
            </a:pPr>
            <a:r>
              <a:rPr lang="ru-RU" sz="1050" b="1" cap="all" dirty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Штрих-код 4602006234692</a:t>
            </a:r>
            <a:endParaRPr lang="en-US" sz="1050" b="1" cap="all" dirty="0">
              <a:ln w="9000" cmpd="sng">
                <a:noFill/>
                <a:prstDash val="solid"/>
              </a:ln>
              <a:solidFill>
                <a:srgbClr val="9278D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56612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i="1" dirty="0" smtClean="0"/>
              <a:t>Состав</a:t>
            </a:r>
            <a:r>
              <a:rPr lang="ru-RU" sz="1200" i="1" dirty="0" smtClean="0"/>
              <a:t>: деминерализованная вода, &lt; 5%, НПАВ, 5-15% растворитель, краситель, консервант, </a:t>
            </a:r>
            <a:r>
              <a:rPr lang="ru-RU" sz="1200" i="1" dirty="0" err="1" smtClean="0"/>
              <a:t>ароматизатор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лимонен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линалоол</a:t>
            </a:r>
            <a:r>
              <a:rPr lang="ru-RU" sz="1200" i="1" dirty="0" smtClean="0"/>
              <a:t> / </a:t>
            </a:r>
            <a:r>
              <a:rPr lang="en-US" sz="1200" i="1" dirty="0" smtClean="0"/>
              <a:t>demineralized water, &lt; 5% Nonionic surfactants, 5-15% Solvent, </a:t>
            </a:r>
            <a:r>
              <a:rPr lang="en-US" sz="1200" i="1" dirty="0" err="1" smtClean="0"/>
              <a:t>Colour</a:t>
            </a:r>
            <a:r>
              <a:rPr lang="en-US" sz="1200" i="1" dirty="0" smtClean="0"/>
              <a:t>, Preservative,  </a:t>
            </a:r>
            <a:r>
              <a:rPr lang="en-US" sz="1200" i="1" dirty="0" err="1" smtClean="0"/>
              <a:t>Parfum</a:t>
            </a:r>
            <a:r>
              <a:rPr lang="en-US" sz="1200" i="1" dirty="0" smtClean="0"/>
              <a:t>, Limonene, Linalool.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2031228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8670" y="718946"/>
            <a:ext cx="520573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2800" b="1" dirty="0">
                <a:solidFill>
                  <a:srgbClr val="FFFFFF"/>
                </a:solidFill>
                <a:cs typeface="Calibri"/>
              </a:rPr>
              <a:t>БЕЗОПАСНОЕ</a:t>
            </a:r>
            <a:r>
              <a:rPr lang="ru-RU" sz="2800" b="1" spc="-110" dirty="0">
                <a:solidFill>
                  <a:srgbClr val="FFFFFF"/>
                </a:solidFill>
                <a:cs typeface="Calibri"/>
              </a:rPr>
              <a:t> </a:t>
            </a:r>
            <a:r>
              <a:rPr lang="ru-RU" sz="2800" b="1" spc="-5" dirty="0">
                <a:solidFill>
                  <a:srgbClr val="FFFFFF"/>
                </a:solidFill>
                <a:cs typeface="Calibri"/>
              </a:rPr>
              <a:t>СРЕДСТВО</a:t>
            </a:r>
            <a:endParaRPr lang="ru-RU" sz="2800" dirty="0">
              <a:solidFill>
                <a:prstClr val="black"/>
              </a:solidFill>
              <a:cs typeface="Calibri"/>
            </a:endParaRPr>
          </a:p>
          <a:p>
            <a:pPr marL="12700" marR="5080"/>
            <a:r>
              <a:rPr lang="ru-RU" sz="2800" b="1" dirty="0">
                <a:solidFill>
                  <a:srgbClr val="FFFFFF"/>
                </a:solidFill>
                <a:cs typeface="Calibri"/>
              </a:rPr>
              <a:t>ДЛЯ УБОРКИ </a:t>
            </a:r>
            <a:r>
              <a:rPr lang="ru-RU" sz="2800" b="1" spc="-5" dirty="0">
                <a:solidFill>
                  <a:srgbClr val="FFFFFF"/>
                </a:solidFill>
                <a:cs typeface="Calibri"/>
              </a:rPr>
              <a:t>ДЕТСКИХ </a:t>
            </a:r>
            <a:r>
              <a:rPr lang="ru-RU" sz="2800" b="1" spc="-20" dirty="0">
                <a:solidFill>
                  <a:srgbClr val="FFFFFF"/>
                </a:solidFill>
                <a:cs typeface="Calibri"/>
              </a:rPr>
              <a:t>КОМНАТ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2406" y="2276872"/>
            <a:ext cx="4498975" cy="3170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09880" indent="-342900">
              <a:buFontTx/>
              <a:buAutoNum type="arabicPeriod"/>
              <a:tabLst>
                <a:tab pos="354965" algn="l"/>
                <a:tab pos="355600" algn="l"/>
              </a:tabLst>
            </a:pPr>
            <a:r>
              <a:rPr lang="ru-RU" sz="1400" spc="-10" dirty="0">
                <a:solidFill>
                  <a:prstClr val="black"/>
                </a:solidFill>
                <a:cs typeface="Calibri"/>
              </a:rPr>
              <a:t>С антибактериальным эффектом</a:t>
            </a:r>
          </a:p>
          <a:p>
            <a:pPr marL="355600" marR="309880" indent="-342900">
              <a:buFontTx/>
              <a:buAutoNum type="arabicPeriod"/>
              <a:tabLst>
                <a:tab pos="354965" algn="l"/>
                <a:tab pos="355600" algn="l"/>
              </a:tabLst>
            </a:pPr>
            <a:r>
              <a:rPr sz="1400" spc="-10" dirty="0" err="1">
                <a:solidFill>
                  <a:prstClr val="black"/>
                </a:solidFill>
                <a:cs typeface="Calibri"/>
              </a:rPr>
              <a:t>Подходит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cs typeface="Calibri"/>
              </a:rPr>
              <a:t>для уборки 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всех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поверхностей </a:t>
            </a:r>
            <a:r>
              <a:rPr sz="1400" dirty="0">
                <a:solidFill>
                  <a:prstClr val="black"/>
                </a:solidFill>
                <a:cs typeface="Calibri"/>
              </a:rPr>
              <a:t>в 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детских 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комнатах, протирки игрушек </a:t>
            </a:r>
            <a:r>
              <a:rPr sz="1400" dirty="0">
                <a:solidFill>
                  <a:prstClr val="black"/>
                </a:solidFill>
                <a:cs typeface="Calibri"/>
              </a:rPr>
              <a:t>и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мебели.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355600" marR="5080" indent="-342900">
              <a:spcBef>
                <a:spcPts val="600"/>
              </a:spcBef>
              <a:buFontTx/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prstClr val="black"/>
                </a:solidFill>
                <a:cs typeface="Calibri"/>
              </a:rPr>
              <a:t>Эффективно 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удаляет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органические загрязнения от  </a:t>
            </a:r>
            <a:r>
              <a:rPr sz="1400" spc="-10" dirty="0">
                <a:solidFill>
                  <a:prstClr val="black"/>
                </a:solidFill>
                <a:cs typeface="Calibri"/>
              </a:rPr>
              <a:t>молока,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фруктовых </a:t>
            </a:r>
            <a:r>
              <a:rPr sz="1400" dirty="0">
                <a:solidFill>
                  <a:prstClr val="black"/>
                </a:solidFill>
                <a:cs typeface="Calibri"/>
              </a:rPr>
              <a:t>и овощных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пюре, соков, </a:t>
            </a:r>
            <a:r>
              <a:rPr sz="1400" dirty="0">
                <a:solidFill>
                  <a:prstClr val="black"/>
                </a:solidFill>
                <a:cs typeface="Calibri"/>
              </a:rPr>
              <a:t>а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также  следы </a:t>
            </a:r>
            <a:r>
              <a:rPr sz="1400" dirty="0">
                <a:solidFill>
                  <a:prstClr val="black"/>
                </a:solidFill>
                <a:cs typeface="Calibri"/>
              </a:rPr>
              <a:t>от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фломастеров, карандашей, </a:t>
            </a:r>
            <a:r>
              <a:rPr sz="1400" dirty="0">
                <a:solidFill>
                  <a:prstClr val="black"/>
                </a:solidFill>
                <a:cs typeface="Calibri"/>
              </a:rPr>
              <a:t>наклеек и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другие  бытовые</a:t>
            </a:r>
            <a:r>
              <a:rPr sz="1400" spc="-60" dirty="0">
                <a:solidFill>
                  <a:prstClr val="black"/>
                </a:solidFill>
                <a:cs typeface="Calibri"/>
              </a:rPr>
              <a:t> </a:t>
            </a:r>
            <a:r>
              <a:rPr sz="1400" spc="-5" dirty="0">
                <a:solidFill>
                  <a:prstClr val="black"/>
                </a:solidFill>
                <a:cs typeface="Calibri"/>
              </a:rPr>
              <a:t>загрязнения.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600"/>
              </a:spcBef>
            </a:pPr>
            <a:r>
              <a:rPr sz="1400" spc="-5" dirty="0">
                <a:solidFill>
                  <a:prstClr val="black"/>
                </a:solidFill>
                <a:cs typeface="Calibri"/>
              </a:rPr>
              <a:t>Действие:</a:t>
            </a:r>
            <a:endParaRPr sz="1400" dirty="0">
              <a:solidFill>
                <a:prstClr val="black"/>
              </a:solidFill>
              <a:cs typeface="Calibri"/>
            </a:endParaRPr>
          </a:p>
          <a:p>
            <a:pPr marL="355600" indent="-342900">
              <a:buFontTx/>
              <a:buAutoNum type="arabicPeriod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prstClr val="black"/>
                </a:solidFill>
                <a:cs typeface="Calibri"/>
              </a:rPr>
              <a:t>Быстро 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удаляет 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следы загрязнений </a:t>
            </a:r>
            <a:r>
              <a:rPr sz="1200" dirty="0">
                <a:solidFill>
                  <a:prstClr val="black"/>
                </a:solidFill>
                <a:cs typeface="Calibri"/>
              </a:rPr>
              <a:t>и</a:t>
            </a:r>
            <a:r>
              <a:rPr sz="1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пыли.</a:t>
            </a:r>
          </a:p>
          <a:p>
            <a:pPr marL="355600" marR="811530" indent="-342900">
              <a:buFontTx/>
              <a:buAutoNum type="arabicPeriod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prstClr val="black"/>
                </a:solidFill>
                <a:cs typeface="Calibri"/>
              </a:rPr>
              <a:t>Бережно </a:t>
            </a:r>
            <a:r>
              <a:rPr sz="1200" dirty="0">
                <a:solidFill>
                  <a:prstClr val="black"/>
                </a:solidFill>
                <a:cs typeface="Calibri"/>
              </a:rPr>
              <a:t>очищает 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поверхности, </a:t>
            </a:r>
            <a:r>
              <a:rPr sz="1200" dirty="0">
                <a:solidFill>
                  <a:prstClr val="black"/>
                </a:solidFill>
                <a:cs typeface="Calibri"/>
              </a:rPr>
              <a:t>с 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которыми  соприкасается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 ребенок.</a:t>
            </a:r>
            <a:endParaRPr sz="1200" dirty="0">
              <a:solidFill>
                <a:prstClr val="black"/>
              </a:solidFill>
              <a:cs typeface="Calibri"/>
            </a:endParaRPr>
          </a:p>
          <a:p>
            <a:pPr marL="355600" indent="-342900">
              <a:buFontTx/>
              <a:buAutoNum type="arabicPeriod"/>
              <a:tabLst>
                <a:tab pos="354965" algn="l"/>
                <a:tab pos="355600" algn="l"/>
              </a:tabLst>
            </a:pPr>
            <a:r>
              <a:rPr sz="1200" spc="-5" dirty="0">
                <a:solidFill>
                  <a:prstClr val="black"/>
                </a:solidFill>
                <a:cs typeface="Calibri"/>
              </a:rPr>
              <a:t>Обладает антибактериальным</a:t>
            </a:r>
            <a:r>
              <a:rPr sz="1200" spc="35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эффектом.</a:t>
            </a:r>
            <a:endParaRPr sz="1200" dirty="0">
              <a:solidFill>
                <a:prstClr val="black"/>
              </a:solidFill>
              <a:cs typeface="Calibri"/>
            </a:endParaRPr>
          </a:p>
          <a:p>
            <a:pPr marL="355600" indent="-342900">
              <a:buFontTx/>
              <a:buAutoNum type="arabicPeriod"/>
              <a:tabLst>
                <a:tab pos="354965" algn="l"/>
                <a:tab pos="355600" algn="l"/>
              </a:tabLst>
            </a:pPr>
            <a:r>
              <a:rPr sz="1200" spc="-10" dirty="0">
                <a:solidFill>
                  <a:prstClr val="black"/>
                </a:solidFill>
                <a:cs typeface="Calibri"/>
              </a:rPr>
              <a:t>Содержит 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экстракт</a:t>
            </a:r>
            <a:r>
              <a:rPr sz="1200" spc="-70" dirty="0">
                <a:solidFill>
                  <a:prstClr val="black"/>
                </a:solidFill>
                <a:cs typeface="Calibri"/>
              </a:rPr>
              <a:t> </a:t>
            </a:r>
            <a:r>
              <a:rPr sz="1200" dirty="0">
                <a:solidFill>
                  <a:prstClr val="black"/>
                </a:solidFill>
                <a:cs typeface="Calibri"/>
              </a:rPr>
              <a:t>шалфея.</a:t>
            </a:r>
          </a:p>
          <a:p>
            <a:pPr marL="355600" indent="-342900">
              <a:buFontTx/>
              <a:buAutoNum type="arabicPeriod"/>
              <a:tabLst>
                <a:tab pos="354965" algn="l"/>
                <a:tab pos="355600" algn="l"/>
              </a:tabLst>
            </a:pPr>
            <a:r>
              <a:rPr sz="1200" dirty="0">
                <a:solidFill>
                  <a:prstClr val="black"/>
                </a:solidFill>
                <a:cs typeface="Calibri"/>
              </a:rPr>
              <a:t>Не 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оставляет </a:t>
            </a:r>
            <a:r>
              <a:rPr sz="1200" spc="-10" dirty="0">
                <a:solidFill>
                  <a:prstClr val="black"/>
                </a:solidFill>
                <a:cs typeface="Calibri"/>
              </a:rPr>
              <a:t>разводов, </a:t>
            </a:r>
            <a:r>
              <a:rPr sz="1200" dirty="0">
                <a:solidFill>
                  <a:prstClr val="black"/>
                </a:solidFill>
                <a:cs typeface="Calibri"/>
              </a:rPr>
              <a:t>придает</a:t>
            </a:r>
            <a:r>
              <a:rPr sz="1200" spc="-55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блеск.</a:t>
            </a:r>
            <a:endParaRPr sz="1200" dirty="0">
              <a:solidFill>
                <a:prstClr val="black"/>
              </a:solidFill>
              <a:cs typeface="Calibri"/>
            </a:endParaRPr>
          </a:p>
          <a:p>
            <a:pPr marL="355600" indent="-342900">
              <a:buFontTx/>
              <a:buAutoNum type="arabicPeriod"/>
              <a:tabLst>
                <a:tab pos="354965" algn="l"/>
                <a:tab pos="355600" algn="l"/>
              </a:tabLst>
            </a:pPr>
            <a:r>
              <a:rPr sz="1200" dirty="0">
                <a:solidFill>
                  <a:prstClr val="black"/>
                </a:solidFill>
                <a:cs typeface="Calibri"/>
              </a:rPr>
              <a:t>Безопасная 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уборка </a:t>
            </a:r>
            <a:r>
              <a:rPr sz="1200" dirty="0">
                <a:solidFill>
                  <a:prstClr val="black"/>
                </a:solidFill>
                <a:cs typeface="Calibri"/>
              </a:rPr>
              <a:t>в 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присутствии</a:t>
            </a:r>
            <a:r>
              <a:rPr sz="1200" spc="-85" dirty="0">
                <a:solidFill>
                  <a:prstClr val="black"/>
                </a:solidFill>
                <a:cs typeface="Calibri"/>
              </a:rPr>
              <a:t> </a:t>
            </a:r>
            <a:r>
              <a:rPr sz="1200" spc="-5" dirty="0">
                <a:solidFill>
                  <a:prstClr val="black"/>
                </a:solidFill>
                <a:cs typeface="Calibri"/>
              </a:rPr>
              <a:t>ребенка.</a:t>
            </a:r>
            <a:endParaRPr sz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94803" y="291338"/>
            <a:ext cx="1088390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</a:rPr>
              <a:t>НО</a:t>
            </a:r>
            <a:r>
              <a:rPr sz="1800" spc="-10" dirty="0">
                <a:solidFill>
                  <a:srgbClr val="FF0000"/>
                </a:solidFill>
              </a:rPr>
              <a:t>В</a:t>
            </a:r>
            <a:r>
              <a:rPr sz="1800" dirty="0">
                <a:solidFill>
                  <a:srgbClr val="FF0000"/>
                </a:solidFill>
              </a:rPr>
              <a:t>ИНКА!</a:t>
            </a:r>
            <a:endParaRPr sz="1800"/>
          </a:p>
        </p:txBody>
      </p:sp>
      <p:pic>
        <p:nvPicPr>
          <p:cNvPr id="6146" name="Picture 2" descr="Z:\!!! MEINE LIEBE !!!\Фото в ХОРОШЕМ качестве\3D ML+septik\3D ML+septik\trigger_kids-room_3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72816"/>
            <a:ext cx="1319997" cy="359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2"/>
          <p:cNvSpPr/>
          <p:nvPr/>
        </p:nvSpPr>
        <p:spPr>
          <a:xfrm>
            <a:off x="683568" y="2204864"/>
            <a:ext cx="5514340" cy="1728470"/>
          </a:xfrm>
          <a:custGeom>
            <a:avLst/>
            <a:gdLst/>
            <a:ahLst/>
            <a:cxnLst/>
            <a:rect l="l" t="t" r="r" b="b"/>
            <a:pathLst>
              <a:path w="5514340" h="1728470">
                <a:moveTo>
                  <a:pt x="5350891" y="0"/>
                </a:moveTo>
                <a:lnTo>
                  <a:pt x="163195" y="0"/>
                </a:lnTo>
                <a:lnTo>
                  <a:pt x="119815" y="5826"/>
                </a:lnTo>
                <a:lnTo>
                  <a:pt x="80832" y="22272"/>
                </a:lnTo>
                <a:lnTo>
                  <a:pt x="47802" y="47783"/>
                </a:lnTo>
                <a:lnTo>
                  <a:pt x="22283" y="80809"/>
                </a:lnTo>
                <a:lnTo>
                  <a:pt x="5830" y="119797"/>
                </a:lnTo>
                <a:lnTo>
                  <a:pt x="0" y="163195"/>
                </a:lnTo>
                <a:lnTo>
                  <a:pt x="0" y="1564894"/>
                </a:lnTo>
                <a:lnTo>
                  <a:pt x="5830" y="1608291"/>
                </a:lnTo>
                <a:lnTo>
                  <a:pt x="22283" y="1647279"/>
                </a:lnTo>
                <a:lnTo>
                  <a:pt x="47802" y="1680305"/>
                </a:lnTo>
                <a:lnTo>
                  <a:pt x="80832" y="1705816"/>
                </a:lnTo>
                <a:lnTo>
                  <a:pt x="119815" y="1722262"/>
                </a:lnTo>
                <a:lnTo>
                  <a:pt x="163195" y="1728089"/>
                </a:lnTo>
                <a:lnTo>
                  <a:pt x="5350891" y="1728089"/>
                </a:lnTo>
                <a:lnTo>
                  <a:pt x="5394288" y="1722262"/>
                </a:lnTo>
                <a:lnTo>
                  <a:pt x="5433276" y="1705816"/>
                </a:lnTo>
                <a:lnTo>
                  <a:pt x="5466302" y="1680305"/>
                </a:lnTo>
                <a:lnTo>
                  <a:pt x="5491813" y="1647279"/>
                </a:lnTo>
                <a:lnTo>
                  <a:pt x="5508259" y="1608291"/>
                </a:lnTo>
                <a:lnTo>
                  <a:pt x="5514086" y="1564894"/>
                </a:lnTo>
                <a:lnTo>
                  <a:pt x="5514086" y="163195"/>
                </a:lnTo>
                <a:lnTo>
                  <a:pt x="5508259" y="119797"/>
                </a:lnTo>
                <a:lnTo>
                  <a:pt x="5491813" y="80809"/>
                </a:lnTo>
                <a:lnTo>
                  <a:pt x="5466302" y="47783"/>
                </a:lnTo>
                <a:lnTo>
                  <a:pt x="5433276" y="22272"/>
                </a:lnTo>
                <a:lnTo>
                  <a:pt x="5394288" y="5826"/>
                </a:lnTo>
                <a:lnTo>
                  <a:pt x="5350891" y="0"/>
                </a:lnTo>
                <a:close/>
              </a:path>
            </a:pathLst>
          </a:custGeom>
          <a:solidFill>
            <a:srgbClr val="927CCD">
              <a:alpha val="25097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5229200"/>
            <a:ext cx="2285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prstClr val="black"/>
                </a:solidFill>
              </a:rPr>
              <a:t>Объем: 500 мл</a:t>
            </a:r>
          </a:p>
          <a:p>
            <a:pPr algn="ctr"/>
            <a:r>
              <a:rPr lang="ru-RU" sz="1400" i="1" dirty="0">
                <a:solidFill>
                  <a:prstClr val="black"/>
                </a:solidFill>
              </a:rPr>
              <a:t>РРЦ: 245 р.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12689" y="5893822"/>
            <a:ext cx="1869723" cy="4154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050" b="1" cap="all" dirty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Артикул </a:t>
            </a:r>
            <a:r>
              <a:rPr lang="en-US" sz="1050" b="1" cap="all" dirty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ML38103</a:t>
            </a:r>
            <a:endParaRPr lang="ru-RU" sz="1050" b="1" cap="all" dirty="0">
              <a:ln w="9000" cmpd="sng">
                <a:noFill/>
                <a:prstDash val="solid"/>
              </a:ln>
              <a:solidFill>
                <a:srgbClr val="9278D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spcBef>
                <a:spcPct val="0"/>
              </a:spcBef>
            </a:pPr>
            <a:r>
              <a:rPr lang="ru-RU" sz="1050" b="1" cap="all" dirty="0">
                <a:ln w="9000" cmpd="sng">
                  <a:noFill/>
                  <a:prstDash val="solid"/>
                </a:ln>
                <a:solidFill>
                  <a:srgbClr val="9278D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Штрих-код 4602006234739</a:t>
            </a:r>
            <a:endParaRPr lang="en-US" sz="1050" b="1" cap="all" dirty="0">
              <a:ln w="9000" cmpd="sng">
                <a:noFill/>
                <a:prstDash val="solid"/>
              </a:ln>
              <a:solidFill>
                <a:srgbClr val="9278D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581689"/>
            <a:ext cx="576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u="sng" dirty="0" smtClean="0"/>
              <a:t>Состав</a:t>
            </a:r>
            <a:r>
              <a:rPr lang="ru-RU" sz="1200" i="1" dirty="0" smtClean="0"/>
              <a:t>: деминерализованная вода,  &lt; 5% неионогенные ПАВ,   растворитель,  </a:t>
            </a:r>
            <a:r>
              <a:rPr lang="ru-RU" sz="1200" i="1" dirty="0" err="1" smtClean="0"/>
              <a:t>додецил</a:t>
            </a:r>
            <a:r>
              <a:rPr lang="ru-RU" sz="1200" i="1" dirty="0" smtClean="0"/>
              <a:t>/</a:t>
            </a:r>
            <a:r>
              <a:rPr lang="ru-RU" sz="1200" i="1" dirty="0" err="1" smtClean="0"/>
              <a:t>тетрадецилдиметилбензиламмония</a:t>
            </a:r>
            <a:r>
              <a:rPr lang="ru-RU" sz="1200" i="1" dirty="0" smtClean="0"/>
              <a:t> хлорид,   экстракт шалфея,   консервант,   краситель,  </a:t>
            </a:r>
            <a:r>
              <a:rPr lang="ru-RU" sz="1200" i="1" dirty="0" err="1" smtClean="0"/>
              <a:t>ароматизатор</a:t>
            </a:r>
            <a:r>
              <a:rPr lang="ru-RU" sz="1200" i="1" dirty="0" smtClean="0"/>
              <a:t>, </a:t>
            </a:r>
            <a:r>
              <a:rPr lang="ru-RU" sz="1200" i="1" dirty="0" err="1" smtClean="0"/>
              <a:t>гексилциннамаль</a:t>
            </a:r>
            <a:r>
              <a:rPr lang="ru-RU" sz="1200" i="1" dirty="0" smtClean="0"/>
              <a:t>/</a:t>
            </a:r>
            <a:r>
              <a:rPr lang="en-US" sz="1200" i="1" dirty="0" smtClean="0"/>
              <a:t>demineralized water,  &lt;5% Nonionic surfactants,   solvent, Dodecyl/</a:t>
            </a:r>
            <a:r>
              <a:rPr lang="en-US" sz="1200" i="1" dirty="0" err="1" smtClean="0"/>
              <a:t>tetradecyldimethylbenzylammonium</a:t>
            </a:r>
            <a:r>
              <a:rPr lang="en-US" sz="1200" i="1" dirty="0" smtClean="0"/>
              <a:t> chloride,   Salvia </a:t>
            </a:r>
            <a:r>
              <a:rPr lang="ru-RU" sz="1200" i="1" dirty="0" smtClean="0"/>
              <a:t>О</a:t>
            </a:r>
            <a:r>
              <a:rPr lang="en-US" sz="1200" i="1" dirty="0" err="1" smtClean="0"/>
              <a:t>fficinalis</a:t>
            </a:r>
            <a:r>
              <a:rPr lang="en-US" sz="1200" i="1" dirty="0" smtClean="0"/>
              <a:t> (Sage) Extract, Preservative,  </a:t>
            </a:r>
            <a:r>
              <a:rPr lang="en-US" sz="1200" i="1" dirty="0" err="1" smtClean="0"/>
              <a:t>Colour</a:t>
            </a:r>
            <a:r>
              <a:rPr lang="en-US" sz="1200" i="1" dirty="0" smtClean="0"/>
              <a:t>,   </a:t>
            </a:r>
            <a:r>
              <a:rPr lang="en-US" sz="1200" i="1" dirty="0" err="1" smtClean="0"/>
              <a:t>Parfum</a:t>
            </a:r>
            <a:r>
              <a:rPr lang="en-US" sz="1200" i="1" dirty="0" smtClean="0"/>
              <a:t>, Hexyl </a:t>
            </a:r>
            <a:r>
              <a:rPr lang="en-US" sz="1200" i="1" dirty="0" err="1" smtClean="0"/>
              <a:t>Cinnamal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42457195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774</Words>
  <Application>Microsoft Office PowerPoint</Application>
  <PresentationFormat>Экран (4:3)</PresentationFormat>
  <Paragraphs>92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1_Тема Office</vt:lpstr>
      <vt:lpstr>чистящие средства Новинки</vt:lpstr>
      <vt:lpstr>Презентация PowerPoint</vt:lpstr>
      <vt:lpstr>Презентация PowerPoint</vt:lpstr>
      <vt:lpstr>НОВИНКА!</vt:lpstr>
      <vt:lpstr>НОВИНКА!</vt:lpstr>
      <vt:lpstr>НОВИНКА!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чистящие средства Новинки</dc:title>
  <dc:creator>Савина Надежда</dc:creator>
  <cp:lastModifiedBy>Бородавко Евгения</cp:lastModifiedBy>
  <cp:revision>1</cp:revision>
  <dcterms:created xsi:type="dcterms:W3CDTF">2017-08-14T09:31:02Z</dcterms:created>
  <dcterms:modified xsi:type="dcterms:W3CDTF">2017-08-14T10:05:44Z</dcterms:modified>
</cp:coreProperties>
</file>