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81" r:id="rId4"/>
    <p:sldId id="258" r:id="rId5"/>
    <p:sldId id="282" r:id="rId6"/>
    <p:sldId id="283" r:id="rId7"/>
    <p:sldId id="284" r:id="rId8"/>
    <p:sldId id="274" r:id="rId9"/>
    <p:sldId id="273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777777"/>
    <a:srgbClr val="FBDDA7"/>
    <a:srgbClr val="57835E"/>
    <a:srgbClr val="E30353"/>
    <a:srgbClr val="2EB835"/>
    <a:srgbClr val="00BCB8"/>
    <a:srgbClr val="33CC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F7620B-4AD4-4715-B900-99C35AB8DA45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C767EE-977D-4C25-86C2-1739EAC9C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75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1C369-5C93-4B34-9FDA-C456FCDFC8D4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1C369-5C93-4B34-9FDA-C456FCDFC8D4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1C369-5C93-4B34-9FDA-C456FCDFC8D4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995E0E-9B31-43ED-83E8-448C6EE4528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6EC7B0-165C-41D6-B5C9-BB75749F279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F9E2A7-46BC-432B-8BE2-3E4A7B064360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E9C4D8-1A8A-4308-8B0C-731AC3DC9774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2C0-0814-45F0-BEBD-8023486B9D85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CDBC0-7A68-49AA-AB91-6DB57F15B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55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3E8F-22F0-4A9F-B466-D615C32D8F8A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AFD06-90B3-43A6-92AE-2D98E04C4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3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76A23-B759-4EA6-8722-84B8579F629D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22591-4740-46F8-B695-91C299802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1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C633B-E0FB-43F1-8352-1A1E3692F2C4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8869-3470-443A-8FCB-40F1770E3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0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E0B3-DF74-4A15-A52E-1E64DD1E8944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C3F3-7F31-4A02-98D6-C48D63D9D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4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65180-CD36-43E5-9EBD-28142EA6F705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3B6F-3D35-40A1-8775-3107A8807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84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3E6CC-8EEB-4573-805D-974F659E67F0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739E2-490A-4D70-A084-AE597EA40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6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5FB3D-BC59-4AE6-8EA3-B7060181E452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5B88-04A2-4CBF-91A6-374491726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6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CD9AF-A281-4881-99AB-F0CEF8A782AF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E74CB-7C38-4C6A-89C7-1A744677B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8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71C3-7E9A-4901-81A1-7D27E31E6986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79E7-DD5D-4A58-93CD-D7E7F6289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18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5692-6F73-4BAE-9038-66F1CC57B7B4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026B-D6E8-457F-81C2-FCA568D6C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6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815B99-DB45-41DC-AB93-4D221598A50A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115B81-A408-457E-ADF0-989084649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.jpeg"/><Relationship Id="rId7" Type="http://schemas.openxmlformats.org/officeDocument/2006/relationships/image" Target="../media/image30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0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k.ru/insinse.insinse" TargetMode="External"/><Relationship Id="rId5" Type="http://schemas.openxmlformats.org/officeDocument/2006/relationships/hyperlink" Target="https://www.facebook.com/insinse.ru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35.jpeg"/><Relationship Id="rId9" Type="http://schemas.openxmlformats.org/officeDocument/2006/relationships/hyperlink" Target="https://vk.com/insin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D:\подгузники-трусики КИТАЙ\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9050"/>
            <a:ext cx="9102725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132138" y="1773238"/>
            <a:ext cx="3024038" cy="1799778"/>
          </a:xfrm>
          <a:prstGeom prst="roundRect">
            <a:avLst/>
          </a:prstGeom>
          <a:solidFill>
            <a:schemeClr val="bg1"/>
          </a:solidFill>
          <a:ln>
            <a:solidFill>
              <a:srgbClr val="57835E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4292600"/>
            <a:ext cx="9178925" cy="1944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3" name="Picture 12" descr="D:\НАНОДЕТСТВО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038" y="1916112"/>
            <a:ext cx="3224138" cy="128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13279"/>
            <a:ext cx="1566739" cy="47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7654925" y="0"/>
            <a:ext cx="1501775" cy="857250"/>
          </a:xfrm>
          <a:custGeom>
            <a:avLst/>
            <a:gdLst>
              <a:gd name="connsiteX0" fmla="*/ 0 w 1080120"/>
              <a:gd name="connsiteY0" fmla="*/ 900100 h 900100"/>
              <a:gd name="connsiteX1" fmla="*/ 540060 w 1080120"/>
              <a:gd name="connsiteY1" fmla="*/ 0 h 900100"/>
              <a:gd name="connsiteX2" fmla="*/ 1080120 w 1080120"/>
              <a:gd name="connsiteY2" fmla="*/ 900100 h 900100"/>
              <a:gd name="connsiteX3" fmla="*/ 0 w 1080120"/>
              <a:gd name="connsiteY3" fmla="*/ 900100 h 900100"/>
              <a:gd name="connsiteX0" fmla="*/ 0 w 1950116"/>
              <a:gd name="connsiteY0" fmla="*/ 994104 h 994104"/>
              <a:gd name="connsiteX1" fmla="*/ 1950116 w 1950116"/>
              <a:gd name="connsiteY1" fmla="*/ 0 h 994104"/>
              <a:gd name="connsiteX2" fmla="*/ 1080120 w 1950116"/>
              <a:gd name="connsiteY2" fmla="*/ 994104 h 994104"/>
              <a:gd name="connsiteX3" fmla="*/ 0 w 1950116"/>
              <a:gd name="connsiteY3" fmla="*/ 994104 h 994104"/>
              <a:gd name="connsiteX0" fmla="*/ 0 w 1950116"/>
              <a:gd name="connsiteY0" fmla="*/ 994104 h 994104"/>
              <a:gd name="connsiteX1" fmla="*/ 1950116 w 1950116"/>
              <a:gd name="connsiteY1" fmla="*/ 0 h 994104"/>
              <a:gd name="connsiteX2" fmla="*/ 1934699 w 1950116"/>
              <a:gd name="connsiteY2" fmla="*/ 857371 h 994104"/>
              <a:gd name="connsiteX3" fmla="*/ 0 w 1950116"/>
              <a:gd name="connsiteY3" fmla="*/ 994104 h 994104"/>
              <a:gd name="connsiteX0" fmla="*/ 0 w 1480097"/>
              <a:gd name="connsiteY0" fmla="*/ 36975 h 857371"/>
              <a:gd name="connsiteX1" fmla="*/ 1480097 w 1480097"/>
              <a:gd name="connsiteY1" fmla="*/ 0 h 857371"/>
              <a:gd name="connsiteX2" fmla="*/ 1464680 w 1480097"/>
              <a:gd name="connsiteY2" fmla="*/ 857371 h 857371"/>
              <a:gd name="connsiteX3" fmla="*/ 0 w 1480097"/>
              <a:gd name="connsiteY3" fmla="*/ 36975 h 857371"/>
              <a:gd name="connsiteX0" fmla="*/ 0 w 1480097"/>
              <a:gd name="connsiteY0" fmla="*/ 36975 h 857371"/>
              <a:gd name="connsiteX1" fmla="*/ 1480097 w 1480097"/>
              <a:gd name="connsiteY1" fmla="*/ 0 h 857371"/>
              <a:gd name="connsiteX2" fmla="*/ 1464680 w 1480097"/>
              <a:gd name="connsiteY2" fmla="*/ 857371 h 857371"/>
              <a:gd name="connsiteX3" fmla="*/ 0 w 1480097"/>
              <a:gd name="connsiteY3" fmla="*/ 36975 h 857371"/>
              <a:gd name="connsiteX0" fmla="*/ 0 w 1488643"/>
              <a:gd name="connsiteY0" fmla="*/ 2792 h 857371"/>
              <a:gd name="connsiteX1" fmla="*/ 1488643 w 1488643"/>
              <a:gd name="connsiteY1" fmla="*/ 0 h 857371"/>
              <a:gd name="connsiteX2" fmla="*/ 1473226 w 1488643"/>
              <a:gd name="connsiteY2" fmla="*/ 857371 h 857371"/>
              <a:gd name="connsiteX3" fmla="*/ 0 w 1488643"/>
              <a:gd name="connsiteY3" fmla="*/ 2792 h 857371"/>
              <a:gd name="connsiteX0" fmla="*/ 0 w 1501801"/>
              <a:gd name="connsiteY0" fmla="*/ 2792 h 857371"/>
              <a:gd name="connsiteX1" fmla="*/ 1488643 w 1501801"/>
              <a:gd name="connsiteY1" fmla="*/ 0 h 857371"/>
              <a:gd name="connsiteX2" fmla="*/ 1501801 w 1501801"/>
              <a:gd name="connsiteY2" fmla="*/ 857371 h 857371"/>
              <a:gd name="connsiteX3" fmla="*/ 0 w 1501801"/>
              <a:gd name="connsiteY3" fmla="*/ 2792 h 85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1801" h="857371">
                <a:moveTo>
                  <a:pt x="0" y="2792"/>
                </a:moveTo>
                <a:lnTo>
                  <a:pt x="1488643" y="0"/>
                </a:lnTo>
                <a:lnTo>
                  <a:pt x="1501801" y="857371"/>
                </a:lnTo>
                <a:lnTo>
                  <a:pt x="0" y="27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6" name="Rectangle 41"/>
          <p:cNvSpPr>
            <a:spLocks noChangeArrowheads="1"/>
          </p:cNvSpPr>
          <p:nvPr/>
        </p:nvSpPr>
        <p:spPr bwMode="auto">
          <a:xfrm rot="1739429">
            <a:off x="7864475" y="198438"/>
            <a:ext cx="1274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00"/>
                </a:solidFill>
                <a:latin typeface="AG_Futura" pitchFamily="34" charset="0"/>
              </a:rPr>
              <a:t>новинка</a:t>
            </a:r>
          </a:p>
        </p:txBody>
      </p:sp>
      <p:sp useBgFill="1">
        <p:nvSpPr>
          <p:cNvPr id="2057" name="Прямоугольник 12"/>
          <p:cNvSpPr>
            <a:spLocks noChangeArrowheads="1"/>
          </p:cNvSpPr>
          <p:nvPr/>
        </p:nvSpPr>
        <p:spPr bwMode="auto">
          <a:xfrm>
            <a:off x="7164388" y="6308725"/>
            <a:ext cx="1727200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www.</a:t>
            </a:r>
            <a:r>
              <a:rPr lang="en-US" altLang="ru-RU" sz="1400" b="1">
                <a:solidFill>
                  <a:srgbClr val="777777"/>
                </a:solidFill>
                <a:latin typeface="Arial" charset="0"/>
              </a:rPr>
              <a:t>Insinse</a:t>
            </a: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.ru</a:t>
            </a:r>
            <a:endParaRPr lang="ru-RU" altLang="ru-RU" sz="1400" b="1">
              <a:solidFill>
                <a:srgbClr val="777777"/>
              </a:solidFill>
              <a:latin typeface="AG_Futura" pitchFamily="34" charset="0"/>
            </a:endParaRPr>
          </a:p>
        </p:txBody>
      </p:sp>
      <p:pic>
        <p:nvPicPr>
          <p:cNvPr id="8195" name="Picture 3" descr="D:\Kat ZHE\САЛФЕТКИ\logo-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41" y="4454005"/>
            <a:ext cx="4529931" cy="81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fremova\Desktop\Ефремова_Мои Доки\INSINSE\гигиена СТМ\салфетки ВЛАЖНЫЕ\^BEE1F43C1492E8A09D10FB0C386570508CE7B25341D3164C93^pimgpsh_fullsize_dist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3" y="4061910"/>
            <a:ext cx="2405448" cy="17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fremova\AppData\Roaming\Skype\marinaefremova\media_messaging\media_cache_v3\^D2A1278A2318750C132CBA4F70389EE320E42732AB3D28167C^pimgpsh_fullsize_dist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26" y="4068976"/>
            <a:ext cx="2372110" cy="175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3.downloader.disk.yandex.ru/preview/447e008e614a3751b6067e442e0540bb43b0d3eae0c143b5cad0ae8055b56b46/inf/kGeVmXwlJPNoiFXhbwyU77qKuwjTtat9p1oSwHQpIEyIklLfYe65kk9O5TkMLf3voQvZaZ4ud48LSAomPPfqDg%3D%3D?uid=0&amp;filename=%D0%A1%D0%B0%D0%BB%D1%84%D0%B5%D1%82%D0%BA%D0%B8-3_D_%D0%90%D0%BD%D1%82%D0%B8%D0%B1%D0%B0%D0%BA%D1%82%D0%B5%D1%80%D0%B8%D0%B0%D0%BB%D1%8C%D0%BD%D1%8B%D0%B5%2822%29.png&amp;disposition=inline&amp;hash=&amp;limit=0&amp;content_type=image%2Fpng&amp;tknv=v2&amp;size=1249x5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871" y="5145429"/>
            <a:ext cx="1554469" cy="113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4.downloader.disk.yandex.ru/preview/92e2d7a0ec7b4280c0cec0b17d8e94ea4e0df0ad70c6af956006a048deb2d113/inf/kGeVmXwlJPNoiFXhbwyU75ozC9F6skkCUEA8CiigmYLVltAiANakLAYQtGpaR-H4WSByrQwK8ZV18x_aT5lKJw%3D%3D?uid=0&amp;filename=%D0%A1%D0%B0%D0%BB%D1%84%D0%B5%D1%82%D0%BA%D0%B8-3_D_%D0%B7%D0%BE%D0%BB%D0%BE%D1%82%D1%8B%D0%B5_22.png&amp;disposition=inline&amp;hash=&amp;limit=0&amp;content_type=image%2Fpng&amp;tknv=v2&amp;size=1249x53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217" y="5113122"/>
            <a:ext cx="1504522" cy="11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3.downloader.disk.yandex.ru/preview/055d5e890d232e5ede244dd22a3e13a74239e8d63f4235a7d74ff143ad3d9b2d/inf/kGeVmXwlJPNoiFXhbwyU78TTN48f_VdTU0MdiQL5MAc64vAYVmQa1lVO2gi9j20BxUOPoJk_WALwJEqLCF57cg%3D%3D?uid=0&amp;filename=%D0%A1%D0%B0%D0%BB%D1%84%D0%B5%D1%82%D0%BA%D0%B8-3_D_%D0%90%D0%BB%D0%BE%D1%8D_22.png&amp;disposition=inline&amp;hash=&amp;limit=0&amp;content_type=image%2Fpng&amp;tknv=v2&amp;size=1249x53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04780"/>
            <a:ext cx="1407323" cy="96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10"/>
          <p:cNvSpPr>
            <a:spLocks noChangeArrowheads="1"/>
          </p:cNvSpPr>
          <p:nvPr/>
        </p:nvSpPr>
        <p:spPr bwMode="auto">
          <a:xfrm>
            <a:off x="323850" y="671513"/>
            <a:ext cx="540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Ценовая модель для </a:t>
            </a:r>
            <a:r>
              <a:rPr lang="ru-RU" alt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КЛИЕНТОВ</a:t>
            </a:r>
            <a:endParaRPr lang="ru-RU" alt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13316" name="Line 19"/>
          <p:cNvSpPr>
            <a:spLocks noChangeShapeType="1"/>
          </p:cNvSpPr>
          <p:nvPr/>
        </p:nvSpPr>
        <p:spPr bwMode="auto">
          <a:xfrm>
            <a:off x="323850" y="1125538"/>
            <a:ext cx="3887788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317" name="Прямоугольник 25"/>
          <p:cNvSpPr>
            <a:spLocks noChangeArrowheads="1"/>
          </p:cNvSpPr>
          <p:nvPr/>
        </p:nvSpPr>
        <p:spPr bwMode="auto">
          <a:xfrm>
            <a:off x="7092950" y="6308725"/>
            <a:ext cx="1798638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www.</a:t>
            </a:r>
            <a:r>
              <a:rPr lang="en-US" altLang="ru-RU" sz="1400" b="1">
                <a:solidFill>
                  <a:srgbClr val="777777"/>
                </a:solidFill>
                <a:latin typeface="Arial" charset="0"/>
              </a:rPr>
              <a:t>Insinse</a:t>
            </a: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.ru</a:t>
            </a:r>
            <a:endParaRPr lang="ru-RU" altLang="ru-RU" sz="1400" b="1">
              <a:solidFill>
                <a:srgbClr val="777777"/>
              </a:solidFill>
              <a:latin typeface="AG_Futura" pitchFamily="34" charset="0"/>
            </a:endParaRPr>
          </a:p>
        </p:txBody>
      </p:sp>
      <p:pic>
        <p:nvPicPr>
          <p:cNvPr id="8" name="Picture 2" descr="D:\Kat ZHE\САЛФЕТКИ\logo-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350"/>
            <a:ext cx="2599333" cy="4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103982"/>
              </p:ext>
            </p:extLst>
          </p:nvPr>
        </p:nvGraphicFramePr>
        <p:xfrm>
          <a:off x="323850" y="1628800"/>
          <a:ext cx="6912447" cy="3960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3145"/>
                <a:gridCol w="897053"/>
                <a:gridCol w="717059"/>
                <a:gridCol w="743119"/>
                <a:gridCol w="772071"/>
              </a:tblGrid>
              <a:tr h="1234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ПРАЙС для магазина (руб. с НДС) за пачку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РРЦ (руб. за пачку)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наценка магазина (%)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ЦЕНА полочная ЗА 1 САЛФЕТКУ (руб.)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</a:tr>
              <a:tr h="545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Салфетки </a:t>
                      </a:r>
                      <a:r>
                        <a:rPr lang="ru-RU" sz="14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Inseense</a:t>
                      </a:r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влажные для детей 22шт с лосьоном Ins0122 (30)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20,0   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ru-RU" sz="1200" b="1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1,36</a:t>
                      </a:r>
                      <a:endParaRPr lang="ru-RU" sz="1200" b="1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</a:tr>
              <a:tr h="545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Салфетки </a:t>
                      </a:r>
                      <a:r>
                        <a:rPr lang="ru-RU" sz="14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Inseense</a:t>
                      </a:r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влажные для детей 22шт с Алоэ Вера Ins0222 (30)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16,5   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1,14</a:t>
                      </a:r>
                      <a:endParaRPr lang="ru-RU" sz="1200" b="1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</a:tr>
              <a:tr h="545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Салфетки </a:t>
                      </a:r>
                      <a:r>
                        <a:rPr lang="ru-RU" sz="14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Inseense</a:t>
                      </a:r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влажные для детей 22шт антибактериальные  Ins0322 (30)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16,5   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ru-RU" sz="1200" b="1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1,14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</a:tr>
              <a:tr h="545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Салфетки </a:t>
                      </a:r>
                      <a:r>
                        <a:rPr lang="ru-RU" sz="14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Inseense</a:t>
                      </a:r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влажные для детей 88шт с лосьоном Ins0488 (16)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65,0   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</a:t>
                      </a:r>
                      <a:endParaRPr lang="ru-RU" sz="1200" b="1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1,13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</a:tr>
              <a:tr h="545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Салфетки </a:t>
                      </a:r>
                      <a:r>
                        <a:rPr lang="ru-RU" sz="14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Inseense</a:t>
                      </a:r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влажные для детей 88шт Алоэ Вера Ins0588 (16)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60,0   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</a:t>
                      </a:r>
                      <a:endParaRPr lang="ru-RU" sz="1200" b="1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ru-RU" sz="1200" b="1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1,02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620" marR="8620" marT="862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355330" y="728701"/>
            <a:ext cx="27000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Долгожданное дополнение к линейке уже популярных подгузников и трусиков INSINSE.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10"/>
          <p:cNvSpPr>
            <a:spLocks noChangeArrowheads="1"/>
          </p:cNvSpPr>
          <p:nvPr/>
        </p:nvSpPr>
        <p:spPr bwMode="auto">
          <a:xfrm>
            <a:off x="323850" y="671513"/>
            <a:ext cx="540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Нас можно будет встретить в:</a:t>
            </a:r>
            <a:endParaRPr lang="ru-RU" alt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14340" name="Line 19"/>
          <p:cNvSpPr>
            <a:spLocks noChangeShapeType="1"/>
          </p:cNvSpPr>
          <p:nvPr/>
        </p:nvSpPr>
        <p:spPr bwMode="auto">
          <a:xfrm>
            <a:off x="323850" y="1125538"/>
            <a:ext cx="3887788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341" name="Прямоугольник 25"/>
          <p:cNvSpPr>
            <a:spLocks noChangeArrowheads="1"/>
          </p:cNvSpPr>
          <p:nvPr/>
        </p:nvSpPr>
        <p:spPr bwMode="auto">
          <a:xfrm>
            <a:off x="7235825" y="6308725"/>
            <a:ext cx="1655763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www.</a:t>
            </a:r>
            <a:r>
              <a:rPr lang="en-US" altLang="ru-RU" sz="1400" b="1">
                <a:solidFill>
                  <a:srgbClr val="777777"/>
                </a:solidFill>
                <a:latin typeface="Arial" charset="0"/>
              </a:rPr>
              <a:t>Insinse</a:t>
            </a: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.ru</a:t>
            </a:r>
            <a:endParaRPr lang="ru-RU" altLang="ru-RU" sz="1400" b="1">
              <a:solidFill>
                <a:srgbClr val="777777"/>
              </a:solidFill>
              <a:latin typeface="AG_Futura" pitchFamily="34" charset="0"/>
            </a:endParaRPr>
          </a:p>
        </p:txBody>
      </p:sp>
      <p:pic>
        <p:nvPicPr>
          <p:cNvPr id="14343" name="Picture 14" descr="https://rostov-na-donu.infoskidka.ru/images/shop_logo_big/91/467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13100"/>
            <a:ext cx="21240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D:\Kat ZHE\insince\ec_esky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557338"/>
            <a:ext cx="24574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3" descr="D:\Kat ZHE\insince\logo_dochki_sinochk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647825"/>
            <a:ext cx="30019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 descr="D:\Kat ZHE\insince\BaxkWhVbtKGJpxQ9mxyEo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4308475"/>
            <a:ext cx="35321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5" descr="D:\Kat ZHE\insince\42874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1328738"/>
            <a:ext cx="206533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6" descr="D:\Kat ZHE\insince\mladenets-ru-logo_vy1ipj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6" y="5013176"/>
            <a:ext cx="32480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7" descr="D:\Kat ZHE\insince\kroha-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946400"/>
            <a:ext cx="23177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8" descr="D:\Kat ZHE\DENMA\denma77-200-6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3209925"/>
            <a:ext cx="254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D:\Kat ZHE\САЛФЕТКИ\logo-blu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350"/>
            <a:ext cx="2599333" cy="4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10"/>
          <p:cNvSpPr>
            <a:spLocks noChangeArrowheads="1"/>
          </p:cNvSpPr>
          <p:nvPr/>
        </p:nvSpPr>
        <p:spPr bwMode="auto">
          <a:xfrm>
            <a:off x="323850" y="671513"/>
            <a:ext cx="540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Мы в </a:t>
            </a:r>
            <a:r>
              <a:rPr lang="ru-RU" alt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социальных </a:t>
            </a:r>
            <a:r>
              <a:rPr lang="ru-RU" alt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сетях:</a:t>
            </a:r>
          </a:p>
        </p:txBody>
      </p:sp>
      <p:sp>
        <p:nvSpPr>
          <p:cNvPr id="15364" name="Line 19"/>
          <p:cNvSpPr>
            <a:spLocks noChangeShapeType="1"/>
          </p:cNvSpPr>
          <p:nvPr/>
        </p:nvSpPr>
        <p:spPr bwMode="auto">
          <a:xfrm>
            <a:off x="323850" y="1125538"/>
            <a:ext cx="3887788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5365" name="Прямоугольник 25"/>
          <p:cNvSpPr>
            <a:spLocks noChangeArrowheads="1"/>
          </p:cNvSpPr>
          <p:nvPr/>
        </p:nvSpPr>
        <p:spPr bwMode="auto">
          <a:xfrm>
            <a:off x="7235825" y="6308725"/>
            <a:ext cx="1655763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www.</a:t>
            </a:r>
            <a:r>
              <a:rPr lang="en-US" altLang="ru-RU" sz="1400" b="1">
                <a:solidFill>
                  <a:srgbClr val="777777"/>
                </a:solidFill>
                <a:latin typeface="Arial" charset="0"/>
              </a:rPr>
              <a:t>Insinse</a:t>
            </a: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.ru</a:t>
            </a:r>
            <a:endParaRPr lang="ru-RU" altLang="ru-RU" sz="1400" b="1">
              <a:solidFill>
                <a:srgbClr val="777777"/>
              </a:solidFill>
              <a:latin typeface="AG_Futura" pitchFamily="34" charset="0"/>
            </a:endParaRPr>
          </a:p>
        </p:txBody>
      </p:sp>
      <p:pic>
        <p:nvPicPr>
          <p:cNvPr id="15367" name="Picture 2" descr="D:\Kat ZHE\insince\фейсбу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74875"/>
            <a:ext cx="26955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Прямоугольник 10"/>
          <p:cNvSpPr>
            <a:spLocks noChangeArrowheads="1"/>
          </p:cNvSpPr>
          <p:nvPr/>
        </p:nvSpPr>
        <p:spPr bwMode="auto">
          <a:xfrm>
            <a:off x="250825" y="5199063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57835E"/>
                </a:solidFill>
                <a:latin typeface="Arial" charset="0"/>
                <a:hlinkClick r:id="rId5"/>
              </a:rPr>
              <a:t>https://www.facebook.com/insinse.ru/</a:t>
            </a:r>
            <a:endParaRPr lang="ru-RU" altLang="ru-RU" sz="1200" b="1">
              <a:solidFill>
                <a:srgbClr val="57835E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57835E"/>
              </a:solidFill>
              <a:latin typeface="Arial" charset="0"/>
            </a:endParaRPr>
          </a:p>
        </p:txBody>
      </p:sp>
      <p:sp>
        <p:nvSpPr>
          <p:cNvPr id="15369" name="Прямоугольник 10"/>
          <p:cNvSpPr>
            <a:spLocks noChangeArrowheads="1"/>
          </p:cNvSpPr>
          <p:nvPr/>
        </p:nvSpPr>
        <p:spPr bwMode="auto">
          <a:xfrm>
            <a:off x="3263900" y="5199063"/>
            <a:ext cx="299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57835E"/>
                </a:solidFill>
                <a:latin typeface="Arial" charset="0"/>
                <a:hlinkClick r:id="rId6"/>
              </a:rPr>
              <a:t>https://ok.ru/insinse.insinse</a:t>
            </a:r>
            <a:endParaRPr lang="ru-RU" altLang="ru-RU" sz="1200" b="1">
              <a:solidFill>
                <a:srgbClr val="57835E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57835E"/>
              </a:solidFill>
              <a:latin typeface="Arial" charset="0"/>
            </a:endParaRPr>
          </a:p>
        </p:txBody>
      </p:sp>
      <p:pic>
        <p:nvPicPr>
          <p:cNvPr id="15370" name="Picture 3" descr="D:\Kat ZHE\insince\однокл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157413"/>
            <a:ext cx="275748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4" descr="D:\Kat ZHE\insince\вк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2149475"/>
            <a:ext cx="26590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Прямоугольник 10"/>
          <p:cNvSpPr>
            <a:spLocks noChangeArrowheads="1"/>
          </p:cNvSpPr>
          <p:nvPr/>
        </p:nvSpPr>
        <p:spPr bwMode="auto">
          <a:xfrm>
            <a:off x="6280150" y="5199063"/>
            <a:ext cx="338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57835E"/>
                </a:solidFill>
                <a:latin typeface="Arial" charset="0"/>
                <a:hlinkClick r:id="rId9"/>
              </a:rPr>
              <a:t>https://vk.com/insinse</a:t>
            </a:r>
            <a:endParaRPr lang="ru-RU" altLang="ru-RU" sz="1200" b="1">
              <a:solidFill>
                <a:srgbClr val="57835E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57835E"/>
              </a:solidFill>
              <a:latin typeface="Arial" charset="0"/>
            </a:endParaRPr>
          </a:p>
        </p:txBody>
      </p:sp>
      <p:sp>
        <p:nvSpPr>
          <p:cNvPr id="15373" name="Прямоугольник 10"/>
          <p:cNvSpPr>
            <a:spLocks noChangeArrowheads="1"/>
          </p:cNvSpPr>
          <p:nvPr/>
        </p:nvSpPr>
        <p:spPr bwMode="auto">
          <a:xfrm>
            <a:off x="323850" y="1700213"/>
            <a:ext cx="2700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Фейсбук</a:t>
            </a:r>
            <a:endParaRPr lang="ru-RU" alt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15374" name="Прямоугольник 10"/>
          <p:cNvSpPr>
            <a:spLocks noChangeArrowheads="1"/>
          </p:cNvSpPr>
          <p:nvPr/>
        </p:nvSpPr>
        <p:spPr bwMode="auto">
          <a:xfrm>
            <a:off x="3252788" y="1700213"/>
            <a:ext cx="2700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Одноклассники</a:t>
            </a:r>
          </a:p>
        </p:txBody>
      </p:sp>
      <p:sp>
        <p:nvSpPr>
          <p:cNvPr id="15375" name="Прямоугольник 10"/>
          <p:cNvSpPr>
            <a:spLocks noChangeArrowheads="1"/>
          </p:cNvSpPr>
          <p:nvPr/>
        </p:nvSpPr>
        <p:spPr bwMode="auto">
          <a:xfrm>
            <a:off x="6280150" y="1668463"/>
            <a:ext cx="2700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ВКонтакте</a:t>
            </a:r>
            <a:endParaRPr lang="ru-RU" alt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pic>
        <p:nvPicPr>
          <p:cNvPr id="16" name="Picture 2" descr="D:\Kat ZHE\САЛФЕТКИ\logo-blu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350"/>
            <a:ext cx="2599333" cy="4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55330" y="728701"/>
            <a:ext cx="27000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Долгожданное дополнение к линейке уже популярных подгузников и трусиков INSINSE.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250825" y="260350"/>
            <a:ext cx="864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ja-JP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G_Futura" pitchFamily="34" charset="0"/>
              </a:rPr>
              <a:t>О салфетках </a:t>
            </a:r>
            <a:r>
              <a:rPr lang="en-US" altLang="ja-JP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INSEENSE</a:t>
            </a:r>
            <a:endParaRPr lang="ru-RU" alt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G_Futura" pitchFamily="34" charset="0"/>
            </a:endParaRPr>
          </a:p>
        </p:txBody>
      </p:sp>
      <p:sp>
        <p:nvSpPr>
          <p:cNvPr id="4101" name="Line 19"/>
          <p:cNvSpPr>
            <a:spLocks noChangeShapeType="1"/>
          </p:cNvSpPr>
          <p:nvPr/>
        </p:nvSpPr>
        <p:spPr bwMode="auto">
          <a:xfrm>
            <a:off x="250825" y="638176"/>
            <a:ext cx="3887788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Rectangle 21"/>
          <p:cNvSpPr>
            <a:spLocks noChangeArrowheads="1"/>
          </p:cNvSpPr>
          <p:nvPr/>
        </p:nvSpPr>
        <p:spPr bwMode="auto">
          <a:xfrm>
            <a:off x="250825" y="980728"/>
            <a:ext cx="6121400" cy="5327997"/>
          </a:xfrm>
          <a:prstGeom prst="rect">
            <a:avLst/>
          </a:prstGeom>
          <a:solidFill>
            <a:srgbClr val="FFFFFF">
              <a:alpha val="65097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12" name="Прямоугольник 10"/>
          <p:cNvSpPr>
            <a:spLocks noChangeArrowheads="1"/>
          </p:cNvSpPr>
          <p:nvPr/>
        </p:nvSpPr>
        <p:spPr bwMode="auto">
          <a:xfrm>
            <a:off x="282940" y="1228680"/>
            <a:ext cx="597693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400" dirty="0">
                <a:solidFill>
                  <a:srgbClr val="FF9933"/>
                </a:solidFill>
              </a:rPr>
              <a:t>Уважаемые партнеры! </a:t>
            </a:r>
            <a:endParaRPr lang="ru-RU" sz="1400" dirty="0" smtClean="0">
              <a:solidFill>
                <a:srgbClr val="FF9933"/>
              </a:solidFill>
            </a:endParaRPr>
          </a:p>
          <a:p>
            <a:pPr>
              <a:defRPr/>
            </a:pPr>
            <a:endParaRPr lang="ru-RU" sz="1400" dirty="0">
              <a:solidFill>
                <a:srgbClr val="FF9933"/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rgbClr val="FF9933"/>
                </a:solidFill>
              </a:rPr>
              <a:t>ООО «Смарт Беби» представляет Вам новинку на рынке гигиенической продукции – линейку влажных салфеток для детей </a:t>
            </a:r>
            <a:r>
              <a:rPr lang="ru-RU" sz="1400" dirty="0" smtClean="0">
                <a:solidFill>
                  <a:srgbClr val="FF9933"/>
                </a:solidFill>
              </a:rPr>
              <a:t>INSEЕNSE. </a:t>
            </a:r>
            <a:endParaRPr lang="en-US" sz="1400" dirty="0" smtClean="0">
              <a:solidFill>
                <a:srgbClr val="FF9933"/>
              </a:solidFill>
            </a:endParaRPr>
          </a:p>
          <a:p>
            <a:pPr>
              <a:defRPr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Преимущества сотрудничества с нашей компанией по</a:t>
            </a:r>
          </a:p>
          <a:p>
            <a:pPr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лажным салфеткам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INSEENSE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777777"/>
                </a:solidFill>
              </a:rPr>
              <a:t>Высоколиквидный </a:t>
            </a:r>
            <a:r>
              <a:rPr lang="ru-RU" sz="1400" dirty="0">
                <a:solidFill>
                  <a:srgbClr val="777777"/>
                </a:solidFill>
              </a:rPr>
              <a:t>товар по самой доступной цене на </a:t>
            </a:r>
            <a:r>
              <a:rPr lang="ru-RU" sz="1400" dirty="0" smtClean="0">
                <a:solidFill>
                  <a:srgbClr val="777777"/>
                </a:solidFill>
              </a:rPr>
              <a:t>полке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7777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777777"/>
                </a:solidFill>
              </a:rPr>
              <a:t>Продукция </a:t>
            </a:r>
            <a:r>
              <a:rPr lang="ru-RU" sz="1400" dirty="0">
                <a:solidFill>
                  <a:srgbClr val="777777"/>
                </a:solidFill>
              </a:rPr>
              <a:t>гарантированного качества, которая однозначно получит высокую популярность среди </a:t>
            </a:r>
            <a:r>
              <a:rPr lang="ru-RU" sz="1400" dirty="0" smtClean="0">
                <a:solidFill>
                  <a:srgbClr val="777777"/>
                </a:solidFill>
              </a:rPr>
              <a:t>потребителей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7777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777777"/>
                </a:solidFill>
              </a:rPr>
              <a:t>Предоставление </a:t>
            </a:r>
            <a:r>
              <a:rPr lang="ru-RU" sz="1400" dirty="0">
                <a:solidFill>
                  <a:srgbClr val="777777"/>
                </a:solidFill>
              </a:rPr>
              <a:t>выбора клиентам в категории средства гигиены для детей и взрослых, с учетом специфических предпочтений (например, салфетки с лосьоном для новорожденных и салфетки антибактериальные). </a:t>
            </a:r>
            <a:endParaRPr lang="ru-RU" sz="1400" dirty="0" smtClean="0">
              <a:solidFill>
                <a:srgbClr val="7777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7777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777777"/>
                </a:solidFill>
              </a:rPr>
              <a:t>Увеличение </a:t>
            </a:r>
            <a:r>
              <a:rPr lang="ru-RU" sz="1400" dirty="0">
                <a:solidFill>
                  <a:srgbClr val="777777"/>
                </a:solidFill>
              </a:rPr>
              <a:t>прибыли за счет получения продукции, предполагающей (по рекомендованной ценовой модели) достойный % наценки для наших партнеров</a:t>
            </a:r>
          </a:p>
        </p:txBody>
      </p:sp>
      <p:sp useBgFill="1">
        <p:nvSpPr>
          <p:cNvPr id="4104" name="Прямоугольник 10"/>
          <p:cNvSpPr>
            <a:spLocks noChangeArrowheads="1"/>
          </p:cNvSpPr>
          <p:nvPr/>
        </p:nvSpPr>
        <p:spPr bwMode="auto">
          <a:xfrm>
            <a:off x="7164388" y="6308725"/>
            <a:ext cx="1727200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www.</a:t>
            </a:r>
            <a:r>
              <a:rPr lang="en-US" altLang="ru-RU" sz="1400" b="1">
                <a:solidFill>
                  <a:srgbClr val="777777"/>
                </a:solidFill>
                <a:latin typeface="Arial" charset="0"/>
              </a:rPr>
              <a:t>Insinse</a:t>
            </a: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.ru</a:t>
            </a:r>
            <a:endParaRPr lang="ru-RU" altLang="ru-RU" sz="1400" b="1">
              <a:solidFill>
                <a:srgbClr val="777777"/>
              </a:solidFill>
              <a:latin typeface="AG_Futura" pitchFamily="34" charset="0"/>
            </a:endParaRPr>
          </a:p>
        </p:txBody>
      </p:sp>
      <p:pic>
        <p:nvPicPr>
          <p:cNvPr id="7170" name="Picture 2" descr="D:\Kat ZHE\САЛФЕТКИ\logo-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0350"/>
            <a:ext cx="2671762" cy="47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34025" y="738643"/>
            <a:ext cx="23753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Долгожданное дополнение к линейке уже популярных подгузников и трусиков INSINSE.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250825" y="260350"/>
            <a:ext cx="864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ja-JP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G_Futura" pitchFamily="34" charset="0"/>
              </a:rPr>
              <a:t>О </a:t>
            </a:r>
            <a:r>
              <a:rPr lang="ru-RU" altLang="ja-JP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_Futura" pitchFamily="34" charset="0"/>
              </a:rPr>
              <a:t>салфетках </a:t>
            </a:r>
            <a:r>
              <a:rPr lang="en-US" alt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Inseense</a:t>
            </a:r>
            <a:endParaRPr lang="ru-RU" alt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G_Futura" pitchFamily="34" charset="0"/>
            </a:endParaRPr>
          </a:p>
        </p:txBody>
      </p:sp>
      <p:sp>
        <p:nvSpPr>
          <p:cNvPr id="4100" name="Прямоугольник 10"/>
          <p:cNvSpPr>
            <a:spLocks noChangeArrowheads="1"/>
          </p:cNvSpPr>
          <p:nvPr/>
        </p:nvSpPr>
        <p:spPr bwMode="auto">
          <a:xfrm>
            <a:off x="250825" y="620713"/>
            <a:ext cx="50419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 влажных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салфеток:</a:t>
            </a:r>
            <a:endParaRPr lang="ru-RU" alt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01" name="Line 19"/>
          <p:cNvSpPr>
            <a:spLocks noChangeShapeType="1"/>
          </p:cNvSpPr>
          <p:nvPr/>
        </p:nvSpPr>
        <p:spPr bwMode="auto">
          <a:xfrm>
            <a:off x="323850" y="1125538"/>
            <a:ext cx="3887788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Rectangle 21"/>
          <p:cNvSpPr>
            <a:spLocks noChangeArrowheads="1"/>
          </p:cNvSpPr>
          <p:nvPr/>
        </p:nvSpPr>
        <p:spPr bwMode="auto">
          <a:xfrm>
            <a:off x="250825" y="1268413"/>
            <a:ext cx="6121400" cy="5040312"/>
          </a:xfrm>
          <a:prstGeom prst="rect">
            <a:avLst/>
          </a:prstGeom>
          <a:solidFill>
            <a:srgbClr val="FFFFFF">
              <a:alpha val="65097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12" name="Прямоугольник 10"/>
          <p:cNvSpPr>
            <a:spLocks noChangeArrowheads="1"/>
          </p:cNvSpPr>
          <p:nvPr/>
        </p:nvSpPr>
        <p:spPr bwMode="auto">
          <a:xfrm>
            <a:off x="250825" y="1384300"/>
            <a:ext cx="5976938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777777"/>
                </a:solidFill>
              </a:rPr>
              <a:t>Влажные салфетки </a:t>
            </a:r>
            <a:r>
              <a:rPr lang="ru-RU" sz="1400" dirty="0" err="1">
                <a:solidFill>
                  <a:srgbClr val="777777"/>
                </a:solidFill>
              </a:rPr>
              <a:t>Inseense</a:t>
            </a:r>
            <a:r>
              <a:rPr lang="ru-RU" sz="1400" dirty="0">
                <a:solidFill>
                  <a:srgbClr val="777777"/>
                </a:solidFill>
              </a:rPr>
              <a:t> - это гарантия высокого качества с использованием натуральных растительных </a:t>
            </a:r>
            <a:r>
              <a:rPr lang="ru-RU" sz="1400" dirty="0" smtClean="0">
                <a:solidFill>
                  <a:srgbClr val="777777"/>
                </a:solidFill>
              </a:rPr>
              <a:t>экстрактов </a:t>
            </a:r>
            <a:endParaRPr lang="en-US" sz="1400" dirty="0" smtClean="0">
              <a:solidFill>
                <a:srgbClr val="7777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7777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777777"/>
                </a:solidFill>
              </a:rPr>
              <a:t>Размеры каждой салфетки: 130х180 мм. </a:t>
            </a:r>
            <a:endParaRPr lang="en-US" sz="1400" dirty="0" smtClean="0">
              <a:solidFill>
                <a:srgbClr val="7777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7777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777777"/>
                </a:solidFill>
              </a:rPr>
              <a:t>Высокая плотность: 45гр/м³ . </a:t>
            </a:r>
            <a:endParaRPr lang="en-US" sz="1400" dirty="0" smtClean="0">
              <a:solidFill>
                <a:srgbClr val="7777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7777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777777"/>
                </a:solidFill>
              </a:rPr>
              <a:t>Оригинальная текстура на каждой салфетке – нежный контур забавного мишки</a:t>
            </a:r>
            <a:r>
              <a:rPr lang="ru-RU" sz="1400" dirty="0" smtClean="0">
                <a:solidFill>
                  <a:srgbClr val="777777"/>
                </a:solidFill>
              </a:rPr>
              <a:t>.</a:t>
            </a:r>
            <a:endParaRPr lang="en-US" sz="1400" dirty="0" smtClean="0">
              <a:solidFill>
                <a:srgbClr val="7777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7777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777777"/>
                </a:solidFill>
              </a:rPr>
              <a:t>Позиции в ассортименте учитывают разносторонние пожелания: без отдушки с лосьоном, с алоэ вера и антибактериальные. Упаковка – 22 и 88 штук</a:t>
            </a:r>
            <a:r>
              <a:rPr lang="ru-RU" sz="1400" dirty="0" smtClean="0">
                <a:solidFill>
                  <a:srgbClr val="777777"/>
                </a:solidFill>
              </a:rPr>
              <a:t>.</a:t>
            </a:r>
            <a:r>
              <a:rPr lang="ru-RU" sz="1400" dirty="0">
                <a:solidFill>
                  <a:srgbClr val="777777"/>
                </a:solidFill>
              </a:rPr>
              <a:t> </a:t>
            </a:r>
            <a:endParaRPr lang="en-US" sz="1400" dirty="0" smtClean="0">
              <a:solidFill>
                <a:srgbClr val="7777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777777"/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Это </a:t>
            </a:r>
            <a:r>
              <a:rPr lang="ru-RU" sz="1400" dirty="0">
                <a:solidFill>
                  <a:srgbClr val="FF0000"/>
                </a:solidFill>
              </a:rPr>
              <a:t>одни из наилучших качественных характеристик в данной товарной категории! 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14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srgbClr val="0070C0"/>
                </a:solidFill>
              </a:rPr>
              <a:t>Ценовая категория. </a:t>
            </a:r>
          </a:p>
          <a:p>
            <a:pPr algn="ctr">
              <a:defRPr/>
            </a:pPr>
            <a:r>
              <a:rPr lang="ru-RU" sz="1400" dirty="0">
                <a:solidFill>
                  <a:srgbClr val="0070C0"/>
                </a:solidFill>
              </a:rPr>
              <a:t>Рекомендованная розничная наценка (для магазинов) составляет </a:t>
            </a:r>
            <a:endParaRPr lang="en-US" sz="1400" dirty="0" smtClean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0070C0"/>
                </a:solidFill>
              </a:rPr>
              <a:t>50-52</a:t>
            </a:r>
            <a:r>
              <a:rPr lang="ru-RU" sz="1400" dirty="0">
                <a:solidFill>
                  <a:srgbClr val="0070C0"/>
                </a:solidFill>
              </a:rPr>
              <a:t>%, цена на полке не превышает 30 рублей за 22 шт. и 99 рублей за 88 </a:t>
            </a:r>
            <a:r>
              <a:rPr lang="ru-RU" sz="1400" dirty="0" err="1">
                <a:solidFill>
                  <a:srgbClr val="0070C0"/>
                </a:solidFill>
              </a:rPr>
              <a:t>шт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пачки</a:t>
            </a:r>
            <a:r>
              <a:rPr lang="en-US" sz="1400" dirty="0" smtClean="0">
                <a:solidFill>
                  <a:srgbClr val="0070C0"/>
                </a:solidFill>
              </a:rPr>
              <a:t> -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что сделает эту марку салфеток одной из самых недорогих и востребованных на рынке детских товаров.</a:t>
            </a:r>
          </a:p>
          <a:p>
            <a:pPr algn="ctr">
              <a:defRPr/>
            </a:pPr>
            <a:endParaRPr lang="ru-RU" sz="14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777777"/>
              </a:solidFill>
            </a:endParaRPr>
          </a:p>
        </p:txBody>
      </p:sp>
      <p:sp useBgFill="1">
        <p:nvSpPr>
          <p:cNvPr id="4104" name="Прямоугольник 10"/>
          <p:cNvSpPr>
            <a:spLocks noChangeArrowheads="1"/>
          </p:cNvSpPr>
          <p:nvPr/>
        </p:nvSpPr>
        <p:spPr bwMode="auto">
          <a:xfrm>
            <a:off x="7164388" y="6308725"/>
            <a:ext cx="1727200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www.</a:t>
            </a:r>
            <a:r>
              <a:rPr lang="en-US" altLang="ru-RU" sz="1400" b="1">
                <a:solidFill>
                  <a:srgbClr val="777777"/>
                </a:solidFill>
                <a:latin typeface="Arial" charset="0"/>
              </a:rPr>
              <a:t>Insinse</a:t>
            </a: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.ru</a:t>
            </a:r>
            <a:endParaRPr lang="ru-RU" altLang="ru-RU" sz="1400" b="1">
              <a:solidFill>
                <a:srgbClr val="777777"/>
              </a:solidFill>
              <a:latin typeface="AG_Futura" pitchFamily="34" charset="0"/>
            </a:endParaRPr>
          </a:p>
        </p:txBody>
      </p:sp>
      <p:pic>
        <p:nvPicPr>
          <p:cNvPr id="10" name="Picture 2" descr="D:\Kat ZHE\САЛФЕТКИ\logo-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0350"/>
            <a:ext cx="2671762" cy="47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34025" y="738643"/>
            <a:ext cx="23753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Долгожданное дополнение к линейке уже популярных подгузников и трусиков INSINSE.</a:t>
            </a:r>
          </a:p>
        </p:txBody>
      </p:sp>
    </p:spTree>
    <p:extLst>
      <p:ext uri="{BB962C8B-B14F-4D97-AF65-F5344CB8AC3E}">
        <p14:creationId xmlns:p14="http://schemas.microsoft.com/office/powerpoint/2010/main" val="27841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4763"/>
            <a:ext cx="9178925" cy="68532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BDDA7"/>
              </a:solidFill>
            </a:endParaRPr>
          </a:p>
        </p:txBody>
      </p:sp>
      <p:sp>
        <p:nvSpPr>
          <p:cNvPr id="3076" name="Line 38"/>
          <p:cNvSpPr>
            <a:spLocks noChangeShapeType="1"/>
          </p:cNvSpPr>
          <p:nvPr/>
        </p:nvSpPr>
        <p:spPr bwMode="auto">
          <a:xfrm>
            <a:off x="323850" y="1557338"/>
            <a:ext cx="38877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Прямоугольник 10"/>
          <p:cNvSpPr>
            <a:spLocks noChangeArrowheads="1"/>
          </p:cNvSpPr>
          <p:nvPr/>
        </p:nvSpPr>
        <p:spPr bwMode="auto">
          <a:xfrm>
            <a:off x="250825" y="620713"/>
            <a:ext cx="50419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G_Futura" pitchFamily="34" charset="0"/>
              </a:rPr>
              <a:t>ООО «</a:t>
            </a:r>
            <a:r>
              <a:rPr lang="ru-RU" altLang="ru-RU" sz="1800" b="1" dirty="0" smtClean="0">
                <a:solidFill>
                  <a:schemeClr val="bg1"/>
                </a:solidFill>
                <a:latin typeface="AG_Futura" pitchFamily="34" charset="0"/>
              </a:rPr>
              <a:t>Смарт Беби</a:t>
            </a:r>
            <a:r>
              <a:rPr lang="ru-RU" altLang="ru-RU" sz="1800" b="1" dirty="0" smtClean="0">
                <a:solidFill>
                  <a:schemeClr val="bg1"/>
                </a:solidFill>
                <a:latin typeface="AG_Futura" pitchFamily="34" charset="0"/>
              </a:rPr>
              <a:t>»</a:t>
            </a:r>
            <a:endParaRPr lang="ru-RU" altLang="ru-RU" sz="1800" b="1" dirty="0">
              <a:solidFill>
                <a:schemeClr val="bg1"/>
              </a:solidFill>
              <a:latin typeface="AG_Futura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G_Futura" pitchFamily="34" charset="0"/>
              </a:rPr>
              <a:t>предлагает следующие виды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G_Futura" pitchFamily="34" charset="0"/>
              </a:rPr>
              <a:t>детских влажных салфеток </a:t>
            </a:r>
            <a:r>
              <a:rPr lang="en-US" altLang="ru-RU" sz="1800" b="1" dirty="0" smtClean="0">
                <a:solidFill>
                  <a:schemeClr val="bg1"/>
                </a:solidFill>
                <a:latin typeface="Arial" charset="0"/>
              </a:rPr>
              <a:t>Inseense</a:t>
            </a:r>
            <a:r>
              <a:rPr lang="ru-RU" altLang="ru-RU" sz="1800" b="1" dirty="0">
                <a:solidFill>
                  <a:schemeClr val="bg1"/>
                </a:solidFill>
                <a:latin typeface="AG_Futura" pitchFamily="34" charset="0"/>
              </a:rPr>
              <a:t>:</a:t>
            </a:r>
          </a:p>
        </p:txBody>
      </p:sp>
      <p:sp>
        <p:nvSpPr>
          <p:cNvPr id="3078" name="Прямоугольник 10"/>
          <p:cNvSpPr>
            <a:spLocks noChangeArrowheads="1"/>
          </p:cNvSpPr>
          <p:nvPr/>
        </p:nvSpPr>
        <p:spPr bwMode="auto">
          <a:xfrm>
            <a:off x="250825" y="260350"/>
            <a:ext cx="864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G_Futura" pitchFamily="34" charset="0"/>
              </a:rPr>
              <a:t>Ассортимент</a:t>
            </a:r>
          </a:p>
        </p:txBody>
      </p:sp>
      <p:sp useBgFill="1">
        <p:nvSpPr>
          <p:cNvPr id="3084" name="Прямоугольник 24"/>
          <p:cNvSpPr>
            <a:spLocks noChangeArrowheads="1"/>
          </p:cNvSpPr>
          <p:nvPr/>
        </p:nvSpPr>
        <p:spPr bwMode="auto">
          <a:xfrm>
            <a:off x="7164388" y="6308725"/>
            <a:ext cx="1727200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www.</a:t>
            </a:r>
            <a:r>
              <a:rPr lang="en-US" altLang="ru-RU" sz="1400" b="1">
                <a:solidFill>
                  <a:srgbClr val="777777"/>
                </a:solidFill>
                <a:latin typeface="Arial" charset="0"/>
              </a:rPr>
              <a:t>Insinse</a:t>
            </a: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.ru</a:t>
            </a:r>
            <a:endParaRPr lang="ru-RU" altLang="ru-RU" sz="1400" b="1">
              <a:solidFill>
                <a:srgbClr val="777777"/>
              </a:solidFill>
              <a:latin typeface="AG_Futura" pitchFamily="34" charset="0"/>
            </a:endParaRPr>
          </a:p>
        </p:txBody>
      </p:sp>
      <p:sp>
        <p:nvSpPr>
          <p:cNvPr id="3080" name="Rectangle 52"/>
          <p:cNvSpPr>
            <a:spLocks noChangeArrowheads="1"/>
          </p:cNvSpPr>
          <p:nvPr/>
        </p:nvSpPr>
        <p:spPr bwMode="auto">
          <a:xfrm>
            <a:off x="3995738" y="1806575"/>
            <a:ext cx="4662487" cy="2804661"/>
          </a:xfrm>
          <a:prstGeom prst="rect">
            <a:avLst/>
          </a:prstGeom>
          <a:solidFill>
            <a:srgbClr val="FFFFFF">
              <a:alpha val="65097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081" name="Прямоугольник 10"/>
          <p:cNvSpPr>
            <a:spLocks noChangeArrowheads="1"/>
          </p:cNvSpPr>
          <p:nvPr/>
        </p:nvSpPr>
        <p:spPr bwMode="auto">
          <a:xfrm>
            <a:off x="4105334" y="1869395"/>
            <a:ext cx="4421187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400" b="1" dirty="0" smtClean="0">
                <a:solidFill>
                  <a:srgbClr val="FF9933"/>
                </a:solidFill>
                <a:latin typeface="AG_Futura" pitchFamily="34" charset="0"/>
              </a:rPr>
              <a:t>Inseense </a:t>
            </a:r>
            <a:r>
              <a:rPr lang="ru-RU" altLang="ru-RU" sz="1400" b="1" dirty="0" smtClean="0">
                <a:solidFill>
                  <a:srgbClr val="FF9933"/>
                </a:solidFill>
                <a:latin typeface="AG_Futura" pitchFamily="34" charset="0"/>
              </a:rPr>
              <a:t>преемствует основную стратегию бренда </a:t>
            </a:r>
            <a:r>
              <a:rPr lang="en-US" altLang="ru-RU" sz="1400" b="1" dirty="0" smtClean="0">
                <a:solidFill>
                  <a:srgbClr val="FF9933"/>
                </a:solidFill>
                <a:latin typeface="AG_Futura" pitchFamily="34" charset="0"/>
              </a:rPr>
              <a:t>Insinse</a:t>
            </a:r>
            <a:r>
              <a:rPr lang="ru-RU" altLang="ru-RU" sz="1400" b="1" dirty="0" smtClean="0">
                <a:solidFill>
                  <a:srgbClr val="FF9933"/>
                </a:solidFill>
                <a:latin typeface="AG_Futura" pitchFamily="34" charset="0"/>
              </a:rPr>
              <a:t> </a:t>
            </a:r>
            <a:r>
              <a:rPr lang="ru-RU" altLang="ru-RU" sz="1400" b="1" dirty="0">
                <a:solidFill>
                  <a:srgbClr val="FF9933"/>
                </a:solidFill>
                <a:latin typeface="AG_Futura" pitchFamily="34" charset="0"/>
              </a:rPr>
              <a:t>– это экономия без потери </a:t>
            </a:r>
            <a:r>
              <a:rPr lang="ru-RU" altLang="ru-RU" sz="1400" b="1" dirty="0" smtClean="0">
                <a:solidFill>
                  <a:srgbClr val="FF9933"/>
                </a:solidFill>
                <a:latin typeface="AG_Futura" pitchFamily="34" charset="0"/>
              </a:rPr>
              <a:t>качества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1400" b="1" dirty="0" smtClean="0">
              <a:solidFill>
                <a:srgbClr val="FF9933"/>
              </a:solidFill>
              <a:latin typeface="AG_Futura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777777"/>
                </a:solidFill>
                <a:latin typeface="AG_Futura" pitchFamily="34" charset="0"/>
              </a:rPr>
              <a:t>При </a:t>
            </a:r>
            <a:r>
              <a:rPr lang="ru-RU" altLang="ru-RU" sz="1400" dirty="0">
                <a:solidFill>
                  <a:srgbClr val="777777"/>
                </a:solidFill>
                <a:latin typeface="AG_Futura" pitchFamily="34" charset="0"/>
              </a:rPr>
              <a:t>производстве </a:t>
            </a:r>
            <a:r>
              <a:rPr lang="ru-RU" altLang="ru-RU" sz="1400" dirty="0" smtClean="0">
                <a:solidFill>
                  <a:srgbClr val="777777"/>
                </a:solidFill>
                <a:latin typeface="AG_Futura" pitchFamily="34" charset="0"/>
              </a:rPr>
              <a:t>используются </a:t>
            </a:r>
            <a:r>
              <a:rPr lang="ru-RU" altLang="ru-RU" sz="1400" dirty="0">
                <a:solidFill>
                  <a:srgbClr val="777777"/>
                </a:solidFill>
                <a:latin typeface="AG_Futura" pitchFamily="34" charset="0"/>
              </a:rPr>
              <a:t>натуральные и экологически чистые </a:t>
            </a:r>
            <a:r>
              <a:rPr lang="ru-RU" altLang="ru-RU" sz="1400" dirty="0" smtClean="0">
                <a:solidFill>
                  <a:srgbClr val="777777"/>
                </a:solidFill>
                <a:latin typeface="AG_Futura" pitchFamily="34" charset="0"/>
              </a:rPr>
              <a:t>материалы</a:t>
            </a:r>
            <a:r>
              <a:rPr lang="en-US" altLang="ru-RU" sz="1400" dirty="0" smtClean="0">
                <a:solidFill>
                  <a:srgbClr val="777777"/>
                </a:solidFill>
                <a:latin typeface="AG_Futura" pitchFamily="34" charset="0"/>
              </a:rPr>
              <a:t>. </a:t>
            </a:r>
            <a:r>
              <a:rPr lang="ru-RU" altLang="ru-RU" sz="1400" dirty="0" smtClean="0">
                <a:solidFill>
                  <a:srgbClr val="777777"/>
                </a:solidFill>
                <a:latin typeface="AG_Futura" pitchFamily="34" charset="0"/>
              </a:rPr>
              <a:t>Экономия </a:t>
            </a:r>
            <a:r>
              <a:rPr lang="ru-RU" altLang="ru-RU" sz="1400" dirty="0">
                <a:solidFill>
                  <a:srgbClr val="777777"/>
                </a:solidFill>
                <a:latin typeface="AG_Futura" pitchFamily="34" charset="0"/>
              </a:rPr>
              <a:t>достигается </a:t>
            </a:r>
            <a:r>
              <a:rPr lang="ru-RU" altLang="ru-RU" sz="1400" dirty="0" smtClean="0">
                <a:solidFill>
                  <a:srgbClr val="777777"/>
                </a:solidFill>
                <a:latin typeface="AG_Futura" pitchFamily="34" charset="0"/>
              </a:rPr>
              <a:t>за счет производства в </a:t>
            </a:r>
            <a:r>
              <a:rPr lang="ru-RU" altLang="ru-RU" sz="1400" dirty="0" smtClean="0">
                <a:solidFill>
                  <a:srgbClr val="777777"/>
                </a:solidFill>
                <a:latin typeface="AG_Futura" pitchFamily="34" charset="0"/>
              </a:rPr>
              <a:t>РФ</a:t>
            </a:r>
            <a:endParaRPr lang="ru-RU" altLang="ru-RU" sz="1400" dirty="0" smtClean="0">
              <a:solidFill>
                <a:srgbClr val="777777"/>
              </a:solidFill>
              <a:latin typeface="AG_Futura" pitchFamily="34" charset="0"/>
            </a:endParaRPr>
          </a:p>
        </p:txBody>
      </p:sp>
      <p:pic>
        <p:nvPicPr>
          <p:cNvPr id="20" name="Picture 3" descr="D:\Kat ZHE\САЛФЕТКИ\logo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10" y="352472"/>
            <a:ext cx="2996803" cy="53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814381" y="1038225"/>
            <a:ext cx="2700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Долгожданное дополнение к линейке уже популярных подгузников и трусиков INSINSE.</a:t>
            </a:r>
          </a:p>
        </p:txBody>
      </p:sp>
      <p:pic>
        <p:nvPicPr>
          <p:cNvPr id="3083" name="Picture 6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57" y="4130992"/>
            <a:ext cx="1209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D:\Kat ZHE\САЛФЕТКИ\salfetki-detskie-vlaznie-inseense-22-alo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71" y="3212976"/>
            <a:ext cx="2555678" cy="111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Kat ZHE\САЛФЕТКИ\salfetki-detskie-vlaznie-inseense-22-lo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13" y="2493450"/>
            <a:ext cx="2520280" cy="10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Kat ZHE\САЛФЕТКИ\salfetki-detskie-vlaznie-inseense-22-antibakterialni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1973"/>
            <a:ext cx="2586713" cy="112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efremova\Desktop\Ефремова_Мои Доки\INSINSE\гигиена СТМ\салфетки ВЛАЖНЫЕ\^BEE1F43C1492E8A09D10FB0C386570508CE7B25341D3164C93^pimgpsh_fullsize_dist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13834"/>
            <a:ext cx="3235346" cy="23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61" descr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40362"/>
            <a:ext cx="12239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efremova\AppData\Roaming\Skype\marinaefremova\media_messaging\media_cache_v3\^D2A1278A2318750C132CBA4F70389EE320E42732AB3D28167C^pimgpsh_fullsize_dist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8" y="4725144"/>
            <a:ext cx="3044556" cy="224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Kat ZHE\САЛФЕТКИ\иконко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11" y="5149399"/>
            <a:ext cx="353734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10"/>
          <p:cNvSpPr>
            <a:spLocks noChangeArrowheads="1"/>
          </p:cNvSpPr>
          <p:nvPr/>
        </p:nvSpPr>
        <p:spPr bwMode="auto">
          <a:xfrm>
            <a:off x="177800" y="620713"/>
            <a:ext cx="633615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_Futura" pitchFamily="34" charset="0"/>
              </a:rPr>
              <a:t>Салфетки с Алоэ для новорожденных</a:t>
            </a:r>
            <a:endParaRPr lang="ru-RU" alt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G_Futura" pitchFamily="34" charset="0"/>
            </a:endParaRPr>
          </a:p>
        </p:txBody>
      </p:sp>
      <p:sp>
        <p:nvSpPr>
          <p:cNvPr id="7173" name="Line 19"/>
          <p:cNvSpPr>
            <a:spLocks noChangeShapeType="1"/>
          </p:cNvSpPr>
          <p:nvPr/>
        </p:nvSpPr>
        <p:spPr bwMode="auto">
          <a:xfrm>
            <a:off x="323850" y="1125538"/>
            <a:ext cx="3887788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177800" y="1484313"/>
            <a:ext cx="6265863" cy="5040312"/>
          </a:xfrm>
          <a:prstGeom prst="rect">
            <a:avLst/>
          </a:prstGeom>
          <a:solidFill>
            <a:srgbClr val="FFFFFF">
              <a:alpha val="65097"/>
            </a:srgbClr>
          </a:solidFill>
          <a:ln w="19050">
            <a:solidFill>
              <a:srgbClr val="57835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4" name="Прямоугольник 10"/>
          <p:cNvSpPr>
            <a:spLocks noChangeArrowheads="1"/>
          </p:cNvSpPr>
          <p:nvPr/>
        </p:nvSpPr>
        <p:spPr bwMode="auto">
          <a:xfrm>
            <a:off x="194004" y="1600199"/>
            <a:ext cx="5386107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400" b="1" dirty="0" smtClean="0"/>
              <a:t>Описание</a:t>
            </a:r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r>
              <a:rPr lang="ru-RU" sz="1400" dirty="0"/>
              <a:t>Детские влажные </a:t>
            </a:r>
            <a:r>
              <a:rPr lang="ru-RU" sz="1400" dirty="0" smtClean="0"/>
              <a:t>салфетки разработаны </a:t>
            </a:r>
            <a:r>
              <a:rPr lang="ru-RU" sz="1400" dirty="0"/>
              <a:t>для ухода и нежного очищения кожи детей любого возраста, начиная с рождения, а также для взрослых с чувствительной кожей. </a:t>
            </a:r>
            <a:endParaRPr lang="ru-RU" sz="1400" dirty="0" smtClean="0"/>
          </a:p>
          <a:p>
            <a:pPr>
              <a:defRPr/>
            </a:pPr>
            <a:r>
              <a:rPr lang="ru-RU" sz="1400" dirty="0" smtClean="0"/>
              <a:t>Пропитаны </a:t>
            </a:r>
            <a:r>
              <a:rPr lang="ru-RU" sz="1400" dirty="0"/>
              <a:t>нежным лосьоном с экстрактом алоэ вера, который обладает смягчающим действием, </a:t>
            </a:r>
            <a:endParaRPr lang="ru-RU" sz="1400" dirty="0" smtClean="0"/>
          </a:p>
          <a:p>
            <a:pPr>
              <a:defRPr/>
            </a:pPr>
            <a:r>
              <a:rPr lang="ru-RU" sz="1400" dirty="0" smtClean="0"/>
              <a:t>снимает </a:t>
            </a:r>
            <a:r>
              <a:rPr lang="ru-RU" sz="1400" dirty="0"/>
              <a:t>раздражения и увлажняет кожу.</a:t>
            </a:r>
            <a:br>
              <a:rPr lang="ru-RU" sz="1400" dirty="0"/>
            </a:br>
            <a:r>
              <a:rPr lang="ru-RU" sz="1400" dirty="0"/>
              <a:t>Наличие клапана </a:t>
            </a:r>
            <a:r>
              <a:rPr lang="ru-RU" sz="1400" dirty="0" smtClean="0"/>
              <a:t>на эконом упаковках </a:t>
            </a:r>
          </a:p>
          <a:p>
            <a:pPr>
              <a:defRPr/>
            </a:pPr>
            <a:r>
              <a:rPr lang="ru-RU" sz="1400" dirty="0" smtClean="0"/>
              <a:t>предотвращает </a:t>
            </a:r>
            <a:r>
              <a:rPr lang="ru-RU" sz="1400" dirty="0"/>
              <a:t>выветривание и позволяет </a:t>
            </a:r>
            <a:endParaRPr lang="ru-RU" sz="1400" dirty="0" smtClean="0"/>
          </a:p>
          <a:p>
            <a:pPr>
              <a:defRPr/>
            </a:pPr>
            <a:r>
              <a:rPr lang="ru-RU" sz="1400" dirty="0" smtClean="0"/>
              <a:t>салфеткам </a:t>
            </a:r>
            <a:r>
              <a:rPr lang="ru-RU" sz="1400" dirty="0"/>
              <a:t>оставаться влажными долгое время. </a:t>
            </a:r>
            <a:br>
              <a:rPr lang="ru-RU" sz="1400" dirty="0"/>
            </a:br>
            <a:r>
              <a:rPr lang="ru-RU" sz="1400" dirty="0" smtClean="0"/>
              <a:t>Изготовлены </a:t>
            </a:r>
            <a:r>
              <a:rPr lang="ru-RU" sz="1400" dirty="0"/>
              <a:t>на основе натурального волокна </a:t>
            </a:r>
            <a:endParaRPr lang="ru-RU" sz="1400" dirty="0" smtClean="0"/>
          </a:p>
          <a:p>
            <a:pPr>
              <a:defRPr/>
            </a:pPr>
            <a:r>
              <a:rPr lang="ru-RU" sz="1400" dirty="0" smtClean="0"/>
              <a:t>повышенной </a:t>
            </a:r>
            <a:r>
              <a:rPr lang="ru-RU" sz="1400" dirty="0"/>
              <a:t>плотности.</a:t>
            </a:r>
            <a:br>
              <a:rPr lang="ru-RU" sz="1400" dirty="0"/>
            </a:br>
            <a:r>
              <a:rPr lang="ru-RU" sz="1400" dirty="0"/>
              <a:t>Салфетки не рвутся и не вытягиваются.</a:t>
            </a:r>
            <a:br>
              <a:rPr lang="ru-RU" sz="1400" dirty="0"/>
            </a:br>
            <a:r>
              <a:rPr lang="ru-RU" sz="1400" dirty="0"/>
              <a:t>Имеют оптимальный размер.</a:t>
            </a:r>
            <a:br>
              <a:rPr lang="ru-RU" sz="1400" dirty="0"/>
            </a:br>
            <a:r>
              <a:rPr lang="ru-RU" sz="1400" dirty="0"/>
              <a:t>Удобны для ухода за кожей ребенка на прогулке </a:t>
            </a:r>
            <a:endParaRPr lang="ru-RU" sz="1400" dirty="0" smtClean="0"/>
          </a:p>
          <a:p>
            <a:pPr>
              <a:defRPr/>
            </a:pPr>
            <a:r>
              <a:rPr lang="ru-RU" sz="1400" dirty="0" smtClean="0"/>
              <a:t>и дома. Сами салфеточки имеют </a:t>
            </a:r>
          </a:p>
          <a:p>
            <a:pPr>
              <a:defRPr/>
            </a:pPr>
            <a:r>
              <a:rPr lang="ru-RU" sz="1400" dirty="0" smtClean="0"/>
              <a:t>очень нежную текстуру</a:t>
            </a:r>
          </a:p>
          <a:p>
            <a:pPr>
              <a:defRPr/>
            </a:pPr>
            <a:r>
              <a:rPr lang="ru-RU" sz="1400" dirty="0" smtClean="0"/>
              <a:t>с тиснением «Мишки»</a:t>
            </a:r>
          </a:p>
          <a:p>
            <a:pPr>
              <a:defRPr/>
            </a:pPr>
            <a:endParaRPr lang="ru-RU" sz="1400" b="1" dirty="0" smtClean="0">
              <a:solidFill>
                <a:srgbClr val="FF9933"/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FF9933"/>
                </a:solidFill>
              </a:rPr>
              <a:t>Салфетки </a:t>
            </a:r>
            <a:r>
              <a:rPr lang="ru-RU" sz="1400" b="1" dirty="0">
                <a:solidFill>
                  <a:srgbClr val="FF9933"/>
                </a:solidFill>
              </a:rPr>
              <a:t>предназначены </a:t>
            </a:r>
            <a:endParaRPr lang="ru-RU" sz="1400" b="1" dirty="0" smtClean="0">
              <a:solidFill>
                <a:srgbClr val="FF9933"/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FF9933"/>
                </a:solidFill>
              </a:rPr>
              <a:t>для </a:t>
            </a:r>
            <a:r>
              <a:rPr lang="ru-RU" sz="1400" b="1" dirty="0">
                <a:solidFill>
                  <a:srgbClr val="FF9933"/>
                </a:solidFill>
              </a:rPr>
              <a:t>детей с 0 </a:t>
            </a:r>
            <a:r>
              <a:rPr lang="ru-RU" sz="1400" b="1" dirty="0" smtClean="0">
                <a:solidFill>
                  <a:srgbClr val="FF9933"/>
                </a:solidFill>
              </a:rPr>
              <a:t>месяцев 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FF9933"/>
                </a:solidFill>
              </a:rPr>
              <a:t>и </a:t>
            </a:r>
            <a:r>
              <a:rPr lang="ru-RU" sz="1400" b="1" dirty="0">
                <a:solidFill>
                  <a:srgbClr val="FF9933"/>
                </a:solidFill>
              </a:rPr>
              <a:t>взрослых.</a:t>
            </a:r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r>
              <a:rPr lang="ru-RU" sz="1400" dirty="0" smtClean="0"/>
              <a:t> </a:t>
            </a:r>
          </a:p>
        </p:txBody>
      </p:sp>
      <p:sp useBgFill="1">
        <p:nvSpPr>
          <p:cNvPr id="7177" name="Прямоугольник 25"/>
          <p:cNvSpPr>
            <a:spLocks noChangeArrowheads="1"/>
          </p:cNvSpPr>
          <p:nvPr/>
        </p:nvSpPr>
        <p:spPr bwMode="auto">
          <a:xfrm>
            <a:off x="7164288" y="6308725"/>
            <a:ext cx="1727300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777777"/>
                </a:solidFill>
                <a:latin typeface="AG_Futura" pitchFamily="34" charset="0"/>
              </a:rPr>
              <a:t>www.</a:t>
            </a:r>
            <a:r>
              <a:rPr lang="en-US" altLang="ru-RU" sz="1400" b="1" dirty="0">
                <a:solidFill>
                  <a:srgbClr val="777777"/>
                </a:solidFill>
                <a:latin typeface="Arial" charset="0"/>
              </a:rPr>
              <a:t>Insinse</a:t>
            </a:r>
            <a:r>
              <a:rPr lang="en-US" altLang="ja-JP" sz="1400" b="1" dirty="0">
                <a:solidFill>
                  <a:srgbClr val="777777"/>
                </a:solidFill>
                <a:latin typeface="AG_Futura" pitchFamily="34" charset="0"/>
              </a:rPr>
              <a:t>.ru</a:t>
            </a:r>
            <a:endParaRPr lang="ru-RU" altLang="ru-RU" sz="1400" b="1" dirty="0">
              <a:solidFill>
                <a:srgbClr val="777777"/>
              </a:solidFill>
              <a:latin typeface="AG_Futura" pitchFamily="34" charset="0"/>
            </a:endParaRPr>
          </a:p>
        </p:txBody>
      </p:sp>
      <p:pic>
        <p:nvPicPr>
          <p:cNvPr id="11" name="Picture 2" descr="D:\Kat ZHE\САЛФЕТКИ\logo-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2455862" cy="4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177800" y="254000"/>
            <a:ext cx="864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ja-JP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G_Futura" pitchFamily="34" charset="0"/>
              </a:rPr>
              <a:t>О салфетках </a:t>
            </a:r>
            <a:r>
              <a:rPr lang="en-US" alt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Inseense</a:t>
            </a:r>
            <a:endParaRPr lang="ru-RU" altLang="ru-RU" sz="1800" dirty="0">
              <a:solidFill>
                <a:schemeClr val="tx2">
                  <a:lumMod val="60000"/>
                  <a:lumOff val="40000"/>
                </a:schemeClr>
              </a:solidFill>
              <a:latin typeface="AG_Futura" pitchFamily="34" charset="0"/>
            </a:endParaRPr>
          </a:p>
        </p:txBody>
      </p:sp>
      <p:pic>
        <p:nvPicPr>
          <p:cNvPr id="15" name="Picture 2" descr="D:\Kat ZHE\САЛФЕТКИ\SmartBaby_WetWipes_Baby_Aloe_88_o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70" y="1415268"/>
            <a:ext cx="935310" cy="93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Kat ZHE\САЛФЕТКИ\salfetka-88-inseense-aloe-o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070785"/>
            <a:ext cx="4932362" cy="248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:\Kat ZHE\САЛФЕТКИ\salfetki-inseense-aloe-vera-22-m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33" y="4820688"/>
            <a:ext cx="4562264" cy="207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296025" y="768937"/>
            <a:ext cx="2700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Долгожданное дополнение к линейке уже популярных подгузников и трусиков INSINSE.</a:t>
            </a:r>
          </a:p>
        </p:txBody>
      </p:sp>
    </p:spTree>
    <p:extLst>
      <p:ext uri="{BB962C8B-B14F-4D97-AF65-F5344CB8AC3E}">
        <p14:creationId xmlns:p14="http://schemas.microsoft.com/office/powerpoint/2010/main" val="479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10"/>
          <p:cNvSpPr>
            <a:spLocks noChangeArrowheads="1"/>
          </p:cNvSpPr>
          <p:nvPr/>
        </p:nvSpPr>
        <p:spPr bwMode="auto">
          <a:xfrm>
            <a:off x="177800" y="620713"/>
            <a:ext cx="633615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_Futura" pitchFamily="34" charset="0"/>
              </a:rPr>
              <a:t>Салфетки с лосьоном для новорожденных</a:t>
            </a:r>
            <a:endParaRPr lang="ru-RU" alt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G_Futura" pitchFamily="34" charset="0"/>
            </a:endParaRPr>
          </a:p>
        </p:txBody>
      </p:sp>
      <p:sp>
        <p:nvSpPr>
          <p:cNvPr id="7173" name="Line 19"/>
          <p:cNvSpPr>
            <a:spLocks noChangeShapeType="1"/>
          </p:cNvSpPr>
          <p:nvPr/>
        </p:nvSpPr>
        <p:spPr bwMode="auto">
          <a:xfrm>
            <a:off x="323850" y="1125538"/>
            <a:ext cx="3887788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177800" y="1432811"/>
            <a:ext cx="6265863" cy="5040312"/>
          </a:xfrm>
          <a:prstGeom prst="rect">
            <a:avLst/>
          </a:prstGeom>
          <a:solidFill>
            <a:srgbClr val="FFFFFF">
              <a:alpha val="65097"/>
            </a:srgbClr>
          </a:solidFill>
          <a:ln w="19050">
            <a:solidFill>
              <a:srgbClr val="57835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charset="0"/>
            </a:endParaRPr>
          </a:p>
        </p:txBody>
      </p:sp>
      <p:sp>
        <p:nvSpPr>
          <p:cNvPr id="24" name="Прямоугольник 10"/>
          <p:cNvSpPr>
            <a:spLocks noChangeArrowheads="1"/>
          </p:cNvSpPr>
          <p:nvPr/>
        </p:nvSpPr>
        <p:spPr bwMode="auto">
          <a:xfrm>
            <a:off x="177800" y="1600200"/>
            <a:ext cx="403383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b="1" dirty="0" smtClean="0"/>
              <a:t>Описание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r>
              <a:rPr lang="ru-RU" sz="1600" dirty="0"/>
              <a:t>Салфетки влажные </a:t>
            </a:r>
            <a:r>
              <a:rPr lang="en-US" sz="1600" dirty="0" smtClean="0"/>
              <a:t>Inseense </a:t>
            </a:r>
            <a:r>
              <a:rPr lang="ru-RU" sz="1600" dirty="0" smtClean="0"/>
              <a:t>для малышей с лосьоном </a:t>
            </a:r>
            <a:r>
              <a:rPr lang="ru-RU" sz="1600" dirty="0" err="1" smtClean="0"/>
              <a:t>гипоаллергенны</a:t>
            </a:r>
            <a:r>
              <a:rPr lang="ru-RU" sz="1600" dirty="0" smtClean="0"/>
              <a:t>, не </a:t>
            </a:r>
            <a:r>
              <a:rPr lang="ru-RU" sz="1600" dirty="0"/>
              <a:t>содержат спирта. </a:t>
            </a:r>
            <a:endParaRPr lang="ru-RU" sz="1600" dirty="0" smtClean="0"/>
          </a:p>
          <a:p>
            <a:pPr>
              <a:defRPr/>
            </a:pPr>
            <a:r>
              <a:rPr lang="ru-RU" sz="1600" dirty="0" smtClean="0"/>
              <a:t>Влажные </a:t>
            </a:r>
            <a:r>
              <a:rPr lang="ru-RU" sz="1600" dirty="0"/>
              <a:t>салфетки </a:t>
            </a:r>
            <a:r>
              <a:rPr lang="ru-RU" sz="1600" dirty="0" smtClean="0"/>
              <a:t>отвечают </a:t>
            </a:r>
            <a:r>
              <a:rPr lang="ru-RU" sz="1600" dirty="0"/>
              <a:t>всем </a:t>
            </a:r>
            <a:r>
              <a:rPr lang="ru-RU" sz="1600" dirty="0" smtClean="0"/>
              <a:t>потребностям малышей </a:t>
            </a:r>
            <a:r>
              <a:rPr lang="ru-RU" sz="1600" dirty="0"/>
              <a:t>и их мам. Они выполнены из специального мягкого и нежного материала. </a:t>
            </a:r>
            <a:endParaRPr lang="ru-RU" sz="1600" dirty="0" smtClean="0"/>
          </a:p>
          <a:p>
            <a:pPr>
              <a:defRPr/>
            </a:pPr>
            <a:r>
              <a:rPr lang="ru-RU" sz="1600" dirty="0" smtClean="0"/>
              <a:t>В </a:t>
            </a:r>
            <a:r>
              <a:rPr lang="ru-RU" sz="1600" dirty="0"/>
              <a:t>экономичной упаковке находится </a:t>
            </a:r>
            <a:r>
              <a:rPr lang="ru-RU" sz="1600" dirty="0" smtClean="0"/>
              <a:t>88 </a:t>
            </a:r>
            <a:r>
              <a:rPr lang="ru-RU" sz="1600" dirty="0"/>
              <a:t>салфеток. Удобны для применения дома, на прогулке, в поездке</a:t>
            </a:r>
            <a:r>
              <a:rPr lang="ru-RU" sz="1600" dirty="0" smtClean="0"/>
              <a:t>.</a:t>
            </a:r>
          </a:p>
          <a:p>
            <a:pPr>
              <a:defRPr/>
            </a:pPr>
            <a:r>
              <a:rPr lang="ru-RU" sz="1600" dirty="0" smtClean="0"/>
              <a:t>Сами салфеточки имеют очень нежную текстуру с тиснением «Мишки».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r>
              <a:rPr lang="ru-RU" sz="1600" b="1" dirty="0" smtClean="0">
                <a:solidFill>
                  <a:srgbClr val="FF9933"/>
                </a:solidFill>
              </a:rPr>
              <a:t>Салфетки предназначены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FF9933"/>
                </a:solidFill>
              </a:rPr>
              <a:t>для детей с 0 месяцев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FF9933"/>
                </a:solidFill>
              </a:rPr>
              <a:t>и взрослых.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 smtClean="0"/>
              <a:t>  </a:t>
            </a:r>
          </a:p>
        </p:txBody>
      </p:sp>
      <p:sp useBgFill="1">
        <p:nvSpPr>
          <p:cNvPr id="7177" name="Прямоугольник 25"/>
          <p:cNvSpPr>
            <a:spLocks noChangeArrowheads="1"/>
          </p:cNvSpPr>
          <p:nvPr/>
        </p:nvSpPr>
        <p:spPr bwMode="auto">
          <a:xfrm>
            <a:off x="7308850" y="6308725"/>
            <a:ext cx="1582738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www.</a:t>
            </a:r>
            <a:r>
              <a:rPr lang="en-US" altLang="ru-RU" sz="1400" b="1">
                <a:solidFill>
                  <a:srgbClr val="777777"/>
                </a:solidFill>
                <a:latin typeface="Arial" charset="0"/>
              </a:rPr>
              <a:t>Insinse</a:t>
            </a: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.ru</a:t>
            </a:r>
            <a:endParaRPr lang="ru-RU" altLang="ru-RU" sz="1400" b="1">
              <a:solidFill>
                <a:srgbClr val="777777"/>
              </a:solidFill>
              <a:latin typeface="AG_Futura" pitchFamily="34" charset="0"/>
            </a:endParaRPr>
          </a:p>
        </p:txBody>
      </p:sp>
      <p:pic>
        <p:nvPicPr>
          <p:cNvPr id="11" name="Picture 2" descr="D:\Kat ZHE\САЛФЕТКИ\logo-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2455862" cy="4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177800" y="254000"/>
            <a:ext cx="864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ja-JP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G_Futura" pitchFamily="34" charset="0"/>
              </a:rPr>
              <a:t>О </a:t>
            </a:r>
            <a:r>
              <a:rPr lang="ru-RU" altLang="ja-JP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_Futura" pitchFamily="34" charset="0"/>
              </a:rPr>
              <a:t>влажных салфетках </a:t>
            </a:r>
            <a:r>
              <a:rPr lang="en-US" alt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Inseense</a:t>
            </a:r>
            <a:endParaRPr lang="ru-RU" altLang="ru-RU" sz="1800" dirty="0">
              <a:solidFill>
                <a:schemeClr val="tx2">
                  <a:lumMod val="60000"/>
                  <a:lumOff val="40000"/>
                </a:schemeClr>
              </a:solidFill>
              <a:latin typeface="AG_Futura" pitchFamily="34" charset="0"/>
            </a:endParaRPr>
          </a:p>
        </p:txBody>
      </p:sp>
      <p:pic>
        <p:nvPicPr>
          <p:cNvPr id="9218" name="Picture 2" descr="D:\Kat ZHE\САЛФЕТКИ\salfetka-88-inseense-baby-o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86" y="2924944"/>
            <a:ext cx="5429341" cy="270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Kat ZHE\САЛФЕТКИ\salfetki-inseense-s-lotion-22-m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31" y="4283261"/>
            <a:ext cx="4244666" cy="23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Kat ZHE\САЛФЕТКИ\SmartBaby_WetWipes_Baby_Aloe_88_o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04" y="1143844"/>
            <a:ext cx="935310" cy="93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355330" y="728701"/>
            <a:ext cx="27000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Долгожданное дополнение к линейке уже популярных подгузников и трусиков INSINSE.</a:t>
            </a:r>
          </a:p>
        </p:txBody>
      </p:sp>
    </p:spTree>
    <p:extLst>
      <p:ext uri="{BB962C8B-B14F-4D97-AF65-F5344CB8AC3E}">
        <p14:creationId xmlns:p14="http://schemas.microsoft.com/office/powerpoint/2010/main" val="12714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10"/>
          <p:cNvSpPr>
            <a:spLocks noChangeArrowheads="1"/>
          </p:cNvSpPr>
          <p:nvPr/>
        </p:nvSpPr>
        <p:spPr bwMode="auto">
          <a:xfrm>
            <a:off x="177800" y="620713"/>
            <a:ext cx="633615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_Futura" pitchFamily="34" charset="0"/>
              </a:rPr>
              <a:t>Салфетки антибактериальные</a:t>
            </a:r>
            <a:endParaRPr lang="ru-RU" alt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G_Futura" pitchFamily="34" charset="0"/>
            </a:endParaRPr>
          </a:p>
        </p:txBody>
      </p:sp>
      <p:sp>
        <p:nvSpPr>
          <p:cNvPr id="7173" name="Line 19"/>
          <p:cNvSpPr>
            <a:spLocks noChangeShapeType="1"/>
          </p:cNvSpPr>
          <p:nvPr/>
        </p:nvSpPr>
        <p:spPr bwMode="auto">
          <a:xfrm>
            <a:off x="323850" y="1125538"/>
            <a:ext cx="3887788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177800" y="1432811"/>
            <a:ext cx="6265863" cy="5040312"/>
          </a:xfrm>
          <a:prstGeom prst="rect">
            <a:avLst/>
          </a:prstGeom>
          <a:solidFill>
            <a:srgbClr val="FFFFFF">
              <a:alpha val="65097"/>
            </a:srgbClr>
          </a:solidFill>
          <a:ln w="19050">
            <a:solidFill>
              <a:srgbClr val="57835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charset="0"/>
            </a:endParaRPr>
          </a:p>
        </p:txBody>
      </p:sp>
      <p:sp>
        <p:nvSpPr>
          <p:cNvPr id="24" name="Прямоугольник 10"/>
          <p:cNvSpPr>
            <a:spLocks noChangeArrowheads="1"/>
          </p:cNvSpPr>
          <p:nvPr/>
        </p:nvSpPr>
        <p:spPr bwMode="auto">
          <a:xfrm>
            <a:off x="177800" y="1600200"/>
            <a:ext cx="403383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b="1" dirty="0" smtClean="0"/>
              <a:t>Описание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r>
              <a:rPr lang="ru-RU" sz="1600" dirty="0"/>
              <a:t>Салфетки влажные </a:t>
            </a:r>
            <a:r>
              <a:rPr lang="en-US" sz="1600" dirty="0" smtClean="0"/>
              <a:t>Inseense </a:t>
            </a:r>
            <a:r>
              <a:rPr lang="ru-RU" sz="1600" dirty="0" smtClean="0"/>
              <a:t>для малышей с лосьоном </a:t>
            </a:r>
            <a:r>
              <a:rPr lang="ru-RU" sz="1600" dirty="0" err="1" smtClean="0"/>
              <a:t>гипоаллергенны</a:t>
            </a:r>
            <a:r>
              <a:rPr lang="ru-RU" sz="1600" dirty="0" smtClean="0"/>
              <a:t>, не </a:t>
            </a:r>
            <a:r>
              <a:rPr lang="ru-RU" sz="1600" dirty="0"/>
              <a:t>содержат спирта. </a:t>
            </a:r>
            <a:endParaRPr lang="ru-RU" sz="1600" dirty="0" smtClean="0"/>
          </a:p>
          <a:p>
            <a:pPr>
              <a:defRPr/>
            </a:pPr>
            <a:r>
              <a:rPr lang="ru-RU" sz="1600" dirty="0" smtClean="0"/>
              <a:t>Влажные </a:t>
            </a:r>
            <a:r>
              <a:rPr lang="ru-RU" sz="1600" dirty="0"/>
              <a:t>салфетки </a:t>
            </a:r>
            <a:r>
              <a:rPr lang="ru-RU" sz="1600" dirty="0" smtClean="0"/>
              <a:t>отвечают </a:t>
            </a:r>
            <a:r>
              <a:rPr lang="ru-RU" sz="1600" dirty="0"/>
              <a:t>всем </a:t>
            </a:r>
            <a:r>
              <a:rPr lang="ru-RU" sz="1600" dirty="0" smtClean="0"/>
              <a:t>потребностям малышей </a:t>
            </a:r>
            <a:r>
              <a:rPr lang="ru-RU" sz="1600" dirty="0"/>
              <a:t>и их мам. Они выполнены из специального мягкого и нежного материала. </a:t>
            </a:r>
            <a:endParaRPr lang="ru-RU" sz="1600" dirty="0" smtClean="0"/>
          </a:p>
          <a:p>
            <a:pPr>
              <a:defRPr/>
            </a:pPr>
            <a:r>
              <a:rPr lang="ru-RU" sz="1600" dirty="0" smtClean="0"/>
              <a:t>В </a:t>
            </a:r>
            <a:r>
              <a:rPr lang="ru-RU" sz="1600" dirty="0"/>
              <a:t>экономичной упаковке находится </a:t>
            </a:r>
            <a:r>
              <a:rPr lang="ru-RU" sz="1600" dirty="0" smtClean="0"/>
              <a:t>88 </a:t>
            </a:r>
            <a:r>
              <a:rPr lang="ru-RU" sz="1600" dirty="0"/>
              <a:t>салфеток. Удобны для применения дома, на прогулке, в поездке</a:t>
            </a:r>
            <a:r>
              <a:rPr lang="ru-RU" sz="1600" dirty="0" smtClean="0"/>
              <a:t>.</a:t>
            </a:r>
          </a:p>
          <a:p>
            <a:pPr>
              <a:defRPr/>
            </a:pPr>
            <a:r>
              <a:rPr lang="ru-RU" sz="1600" dirty="0" smtClean="0"/>
              <a:t>Сами салфеточки имеют очень нежную текстуру с тиснением «Мишки».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r>
              <a:rPr lang="ru-RU" sz="1600" b="1" dirty="0" smtClean="0">
                <a:solidFill>
                  <a:srgbClr val="FF9933"/>
                </a:solidFill>
              </a:rPr>
              <a:t>Салфетки предназначены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FF9933"/>
                </a:solidFill>
              </a:rPr>
              <a:t>для детей с 0 месяцев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FF9933"/>
                </a:solidFill>
              </a:rPr>
              <a:t>и взрослых.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 smtClean="0"/>
              <a:t>  </a:t>
            </a:r>
          </a:p>
        </p:txBody>
      </p:sp>
      <p:sp useBgFill="1">
        <p:nvSpPr>
          <p:cNvPr id="7177" name="Прямоугольник 25"/>
          <p:cNvSpPr>
            <a:spLocks noChangeArrowheads="1"/>
          </p:cNvSpPr>
          <p:nvPr/>
        </p:nvSpPr>
        <p:spPr bwMode="auto">
          <a:xfrm>
            <a:off x="7308850" y="6308725"/>
            <a:ext cx="1582738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www.</a:t>
            </a:r>
            <a:r>
              <a:rPr lang="en-US" altLang="ru-RU" sz="1400" b="1">
                <a:solidFill>
                  <a:srgbClr val="777777"/>
                </a:solidFill>
                <a:latin typeface="Arial" charset="0"/>
              </a:rPr>
              <a:t>Insinse</a:t>
            </a: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.ru</a:t>
            </a:r>
            <a:endParaRPr lang="ru-RU" altLang="ru-RU" sz="1400" b="1">
              <a:solidFill>
                <a:srgbClr val="777777"/>
              </a:solidFill>
              <a:latin typeface="AG_Futura" pitchFamily="34" charset="0"/>
            </a:endParaRPr>
          </a:p>
        </p:txBody>
      </p:sp>
      <p:pic>
        <p:nvPicPr>
          <p:cNvPr id="11" name="Picture 2" descr="D:\Kat ZHE\САЛФЕТКИ\logo-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2455862" cy="4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177800" y="254000"/>
            <a:ext cx="864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ja-JP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G_Futura" pitchFamily="34" charset="0"/>
              </a:rPr>
              <a:t>О </a:t>
            </a:r>
            <a:r>
              <a:rPr lang="ru-RU" altLang="ja-JP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_Futura" pitchFamily="34" charset="0"/>
              </a:rPr>
              <a:t>влажных салфетках </a:t>
            </a:r>
            <a:r>
              <a:rPr lang="en-US" alt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Inseense</a:t>
            </a:r>
            <a:endParaRPr lang="ru-RU" altLang="ru-RU" sz="1800" dirty="0">
              <a:solidFill>
                <a:schemeClr val="tx2">
                  <a:lumMod val="60000"/>
                  <a:lumOff val="40000"/>
                </a:schemeClr>
              </a:solidFill>
              <a:latin typeface="AG_Futura" pitchFamily="34" charset="0"/>
            </a:endParaRPr>
          </a:p>
        </p:txBody>
      </p:sp>
      <p:pic>
        <p:nvPicPr>
          <p:cNvPr id="10242" name="Picture 2" descr="D:\Kat ZHE\САЛФЕТКИ\SmartBaby_WetWipes_Baby_Aloe_88_o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04" y="1143844"/>
            <a:ext cx="935310" cy="93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355330" y="728701"/>
            <a:ext cx="27000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Долгожданное дополнение к линейке уже популярных подгузников и трусиков INSINSE.</a:t>
            </a:r>
          </a:p>
        </p:txBody>
      </p:sp>
      <p:pic>
        <p:nvPicPr>
          <p:cNvPr id="14" name="Picture 2" descr="D:\Kat ZHE\САЛФЕТКИ\salfetki-detskie-inseense-anibakterialnie-22-m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4627884" cy="255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 rot="19741901" flipH="1">
            <a:off x="4842631" y="3322104"/>
            <a:ext cx="2122797" cy="1080196"/>
          </a:xfrm>
          <a:prstGeom prst="rightArrow">
            <a:avLst/>
          </a:prstGeom>
          <a:solidFill>
            <a:srgbClr val="F92F5A">
              <a:alpha val="15000"/>
            </a:srgbClr>
          </a:solidFill>
          <a:ln>
            <a:solidFill>
              <a:srgbClr val="F7073A">
                <a:alpha val="1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dirty="0" smtClean="0">
                <a:solidFill>
                  <a:srgbClr val="F92F5A"/>
                </a:solidFill>
                <a:latin typeface="Calibri" pitchFamily="34" charset="0"/>
              </a:rPr>
              <a:t>Эффективность защиты от бактерий 99% </a:t>
            </a:r>
          </a:p>
        </p:txBody>
      </p:sp>
    </p:spTree>
    <p:extLst>
      <p:ext uri="{BB962C8B-B14F-4D97-AF65-F5344CB8AC3E}">
        <p14:creationId xmlns:p14="http://schemas.microsoft.com/office/powerpoint/2010/main" val="12714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10"/>
          <p:cNvSpPr>
            <a:spLocks noChangeArrowheads="1"/>
          </p:cNvSpPr>
          <p:nvPr/>
        </p:nvSpPr>
        <p:spPr bwMode="auto">
          <a:xfrm>
            <a:off x="250825" y="620713"/>
            <a:ext cx="5041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ja-JP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G_Futura" pitchFamily="34" charset="0"/>
              </a:rPr>
              <a:t>Документация</a:t>
            </a:r>
            <a:endParaRPr lang="ru-RU" alt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G_Futura" pitchFamily="34" charset="0"/>
            </a:endParaRPr>
          </a:p>
        </p:txBody>
      </p:sp>
      <p:sp>
        <p:nvSpPr>
          <p:cNvPr id="9220" name="Line 263"/>
          <p:cNvSpPr>
            <a:spLocks noChangeShapeType="1"/>
          </p:cNvSpPr>
          <p:nvPr/>
        </p:nvSpPr>
        <p:spPr bwMode="auto">
          <a:xfrm>
            <a:off x="323850" y="1125538"/>
            <a:ext cx="4464050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222" name="Прямоугольник 122"/>
          <p:cNvSpPr>
            <a:spLocks noChangeArrowheads="1"/>
          </p:cNvSpPr>
          <p:nvPr/>
        </p:nvSpPr>
        <p:spPr bwMode="auto">
          <a:xfrm>
            <a:off x="7164388" y="6308725"/>
            <a:ext cx="1727200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www.</a:t>
            </a:r>
            <a:r>
              <a:rPr lang="en-US" altLang="ru-RU" sz="1400" b="1">
                <a:solidFill>
                  <a:srgbClr val="777777"/>
                </a:solidFill>
                <a:latin typeface="Arial" charset="0"/>
              </a:rPr>
              <a:t>Insinse</a:t>
            </a: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.ru</a:t>
            </a:r>
            <a:endParaRPr lang="ru-RU" altLang="ru-RU" sz="1400" b="1">
              <a:solidFill>
                <a:srgbClr val="777777"/>
              </a:solidFill>
              <a:latin typeface="AG_Futura" pitchFamily="34" charset="0"/>
            </a:endParaRPr>
          </a:p>
        </p:txBody>
      </p:sp>
      <p:pic>
        <p:nvPicPr>
          <p:cNvPr id="11" name="Picture 2" descr="D:\Kat ZHE\САЛФЕТКИ\logo-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350"/>
            <a:ext cx="2599333" cy="4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250825" y="260350"/>
            <a:ext cx="864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ja-JP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G_Futura" pitchFamily="34" charset="0"/>
              </a:rPr>
              <a:t>О </a:t>
            </a:r>
            <a:r>
              <a:rPr lang="ru-RU" altLang="ja-JP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_Futura" pitchFamily="34" charset="0"/>
              </a:rPr>
              <a:t>влажных салфетках </a:t>
            </a:r>
            <a:r>
              <a:rPr lang="en-US" alt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Inseense</a:t>
            </a:r>
            <a:endParaRPr lang="ru-RU" altLang="ru-RU" sz="1800" dirty="0">
              <a:solidFill>
                <a:schemeClr val="tx2">
                  <a:lumMod val="60000"/>
                  <a:lumOff val="40000"/>
                </a:schemeClr>
              </a:solidFill>
              <a:latin typeface="AG_Futur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5330" y="728701"/>
            <a:ext cx="2700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Долгожданное дополнение к линейке уже популярных подгузников и трусиков INSINSE.</a:t>
            </a:r>
          </a:p>
        </p:txBody>
      </p:sp>
      <p:pic>
        <p:nvPicPr>
          <p:cNvPr id="1026" name="Picture 2" descr="C:\Users\efremova\AppData\Local\Microsoft\Windows\Temporary Internet Files\Content.Outlook\GX1Q56T5\СГР для малыше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36932"/>
            <a:ext cx="2557020" cy="367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efremova\AppData\Local\Microsoft\Windows\Temporary Internet Files\Content.Outlook\GX1Q56T5\СГР детские алое вера 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2591527" cy="368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Екатерина\Денма\переверстка\Детские анибактериальны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57600"/>
            <a:ext cx="260400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10"/>
          <p:cNvSpPr>
            <a:spLocks noChangeArrowheads="1"/>
          </p:cNvSpPr>
          <p:nvPr/>
        </p:nvSpPr>
        <p:spPr bwMode="auto">
          <a:xfrm>
            <a:off x="323850" y="671513"/>
            <a:ext cx="5041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Логистическая информация</a:t>
            </a:r>
          </a:p>
        </p:txBody>
      </p:sp>
      <p:sp>
        <p:nvSpPr>
          <p:cNvPr id="12292" name="Line 19"/>
          <p:cNvSpPr>
            <a:spLocks noChangeShapeType="1"/>
          </p:cNvSpPr>
          <p:nvPr/>
        </p:nvSpPr>
        <p:spPr bwMode="auto">
          <a:xfrm>
            <a:off x="323850" y="1125538"/>
            <a:ext cx="3887788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293" name="Прямоугольник 25"/>
          <p:cNvSpPr>
            <a:spLocks noChangeArrowheads="1"/>
          </p:cNvSpPr>
          <p:nvPr/>
        </p:nvSpPr>
        <p:spPr bwMode="auto">
          <a:xfrm>
            <a:off x="7092950" y="6308725"/>
            <a:ext cx="1798638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www.</a:t>
            </a:r>
            <a:r>
              <a:rPr lang="en-US" altLang="ru-RU" sz="1400" b="1">
                <a:solidFill>
                  <a:srgbClr val="777777"/>
                </a:solidFill>
                <a:latin typeface="Arial" charset="0"/>
              </a:rPr>
              <a:t>Insinse</a:t>
            </a:r>
            <a:r>
              <a:rPr lang="en-US" altLang="ja-JP" sz="1400" b="1">
                <a:solidFill>
                  <a:srgbClr val="777777"/>
                </a:solidFill>
                <a:latin typeface="AG_Futura" pitchFamily="34" charset="0"/>
              </a:rPr>
              <a:t>.ru</a:t>
            </a:r>
            <a:endParaRPr lang="ru-RU" altLang="ru-RU" sz="1400" b="1">
              <a:solidFill>
                <a:srgbClr val="777777"/>
              </a:solidFill>
              <a:latin typeface="AG_Futura" pitchFamily="34" charset="0"/>
            </a:endParaRPr>
          </a:p>
        </p:txBody>
      </p:sp>
      <p:pic>
        <p:nvPicPr>
          <p:cNvPr id="8" name="Picture 2" descr="D:\Kat ZHE\САЛФЕТКИ\logo-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350"/>
            <a:ext cx="2599333" cy="4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839006"/>
              </p:ext>
            </p:extLst>
          </p:nvPr>
        </p:nvGraphicFramePr>
        <p:xfrm>
          <a:off x="503549" y="1556793"/>
          <a:ext cx="6804756" cy="3888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3819"/>
                <a:gridCol w="705156"/>
                <a:gridCol w="1028261"/>
                <a:gridCol w="610813"/>
                <a:gridCol w="634611"/>
                <a:gridCol w="529467"/>
                <a:gridCol w="722629"/>
              </a:tblGrid>
              <a:tr h="56543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артикул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штрихкод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Длина салфетки (м)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Ширина салфетки (м) 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Плотность гр/м2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ТИСНЕНИЕ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</a:tr>
              <a:tr h="664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Салфетки </a:t>
                      </a:r>
                      <a:r>
                        <a:rPr lang="ru-RU" sz="14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Inseense</a:t>
                      </a:r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влажные для детей 22шт с лосьоном Ins0122 (30)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Ins0122</a:t>
                      </a:r>
                      <a:endParaRPr lang="en-US" sz="1050" b="0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4650099650141</a:t>
                      </a:r>
                      <a:endParaRPr lang="ru-RU" sz="1050" b="0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0,13</a:t>
                      </a:r>
                      <a:endParaRPr lang="ru-RU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         0,18   </a:t>
                      </a:r>
                      <a:endParaRPr lang="ru-RU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ru-RU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мишки</a:t>
                      </a:r>
                      <a:endParaRPr lang="ru-RU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</a:tr>
              <a:tr h="664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Салфетки </a:t>
                      </a:r>
                      <a:r>
                        <a:rPr lang="ru-RU" sz="14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Inseense</a:t>
                      </a:r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влажные для детей 22шт с Алоэ Вера Ins0222 (30)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Ins0222</a:t>
                      </a:r>
                      <a:endParaRPr lang="en-US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4650099650158</a:t>
                      </a:r>
                      <a:endParaRPr lang="ru-RU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0,13</a:t>
                      </a:r>
                      <a:endParaRPr lang="ru-RU" sz="1050" b="0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         0,18   </a:t>
                      </a:r>
                      <a:endParaRPr lang="ru-RU" sz="1050" b="0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ru-RU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мишки</a:t>
                      </a:r>
                      <a:endParaRPr lang="ru-RU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</a:tr>
              <a:tr h="664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Салфетки </a:t>
                      </a:r>
                      <a:r>
                        <a:rPr lang="ru-RU" sz="14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Inseense</a:t>
                      </a:r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влажные для детей 22шт антибактериальные  Ins0322 (30)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Ins0322</a:t>
                      </a:r>
                      <a:endParaRPr lang="en-US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4650099650165</a:t>
                      </a:r>
                      <a:endParaRPr lang="ru-RU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0,13</a:t>
                      </a:r>
                      <a:endParaRPr lang="ru-RU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         0,18   </a:t>
                      </a:r>
                      <a:endParaRPr lang="ru-RU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ru-RU" sz="1050" b="0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мишки</a:t>
                      </a:r>
                      <a:endParaRPr lang="ru-RU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</a:tr>
              <a:tr h="664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Салфетки </a:t>
                      </a:r>
                      <a:r>
                        <a:rPr lang="ru-RU" sz="14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Inseense</a:t>
                      </a:r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влажные для детей 88шт с лосьоном Ins0488 (16)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Ins0488</a:t>
                      </a:r>
                      <a:endParaRPr lang="en-US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4650099650189</a:t>
                      </a:r>
                      <a:endParaRPr lang="ru-RU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0,13</a:t>
                      </a:r>
                      <a:endParaRPr lang="ru-RU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         0,18   </a:t>
                      </a:r>
                      <a:endParaRPr lang="ru-RU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ru-RU" sz="1050" b="0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мишки</a:t>
                      </a:r>
                      <a:endParaRPr lang="ru-RU" sz="1050" b="0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</a:tr>
              <a:tr h="664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Салфетки </a:t>
                      </a:r>
                      <a:r>
                        <a:rPr lang="ru-RU" sz="14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Inseense</a:t>
                      </a:r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влажные для детей 88шт Алоэ Вера Ins0588 (16)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Ins0588</a:t>
                      </a:r>
                      <a:endParaRPr lang="en-US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4650099650172</a:t>
                      </a:r>
                      <a:endParaRPr lang="ru-RU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0,13</a:t>
                      </a:r>
                      <a:endParaRPr lang="ru-RU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         0,18   </a:t>
                      </a:r>
                      <a:endParaRPr lang="ru-RU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ru-RU" sz="1050" b="0" i="0" u="none" strike="noStrike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мишки</a:t>
                      </a:r>
                      <a:endParaRPr lang="ru-RU" sz="1050" b="0" i="0" u="none" strike="noStrik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127" marR="7127" marT="7127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355330" y="728701"/>
            <a:ext cx="27000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Долгожданное дополнение к линейке уже популярных подгузников и трусиков INSINSE.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771</Words>
  <Application>Microsoft Office PowerPoint</Application>
  <PresentationFormat>Экран (4:3)</PresentationFormat>
  <Paragraphs>203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kochedykova_e</dc:creator>
  <cp:lastModifiedBy>Ефремова Марина</cp:lastModifiedBy>
  <cp:revision>109</cp:revision>
  <dcterms:created xsi:type="dcterms:W3CDTF">2010-07-21T04:07:09Z</dcterms:created>
  <dcterms:modified xsi:type="dcterms:W3CDTF">2017-08-25T14:24:29Z</dcterms:modified>
</cp:coreProperties>
</file>